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6858000" type="screen4x3"/>
  <p:notesSz cx="6858000" cy="9144000"/>
  <p:defaultTextStyle>
    <a:lvl1pPr>
      <a:defRPr>
        <a:latin typeface="+mj-lt"/>
        <a:ea typeface="+mj-ea"/>
        <a:cs typeface="+mj-cs"/>
        <a:sym typeface="Helvetica Neue"/>
      </a:defRPr>
    </a:lvl1pPr>
    <a:lvl2pPr>
      <a:defRPr>
        <a:latin typeface="+mj-lt"/>
        <a:ea typeface="+mj-ea"/>
        <a:cs typeface="+mj-cs"/>
        <a:sym typeface="Helvetica Neue"/>
      </a:defRPr>
    </a:lvl2pPr>
    <a:lvl3pPr>
      <a:defRPr>
        <a:latin typeface="+mj-lt"/>
        <a:ea typeface="+mj-ea"/>
        <a:cs typeface="+mj-cs"/>
        <a:sym typeface="Helvetica Neue"/>
      </a:defRPr>
    </a:lvl3pPr>
    <a:lvl4pPr>
      <a:defRPr>
        <a:latin typeface="+mj-lt"/>
        <a:ea typeface="+mj-ea"/>
        <a:cs typeface="+mj-cs"/>
        <a:sym typeface="Helvetica Neue"/>
      </a:defRPr>
    </a:lvl4pPr>
    <a:lvl5pPr>
      <a:defRPr>
        <a:latin typeface="+mj-lt"/>
        <a:ea typeface="+mj-ea"/>
        <a:cs typeface="+mj-cs"/>
        <a:sym typeface="Helvetica Neue"/>
      </a:defRPr>
    </a:lvl5pPr>
    <a:lvl6pPr>
      <a:defRPr>
        <a:latin typeface="+mj-lt"/>
        <a:ea typeface="+mj-ea"/>
        <a:cs typeface="+mj-cs"/>
        <a:sym typeface="Helvetica Neue"/>
      </a:defRPr>
    </a:lvl6pPr>
    <a:lvl7pPr>
      <a:defRPr>
        <a:latin typeface="+mj-lt"/>
        <a:ea typeface="+mj-ea"/>
        <a:cs typeface="+mj-cs"/>
        <a:sym typeface="Helvetica Neue"/>
      </a:defRPr>
    </a:lvl7pPr>
    <a:lvl8pPr>
      <a:defRPr>
        <a:latin typeface="+mj-lt"/>
        <a:ea typeface="+mj-ea"/>
        <a:cs typeface="+mj-cs"/>
        <a:sym typeface="Helvetica Neue"/>
      </a:defRPr>
    </a:lvl8pPr>
    <a:lvl9pPr>
      <a:defRPr>
        <a:latin typeface="+mj-lt"/>
        <a:ea typeface="+mj-ea"/>
        <a:cs typeface="+mj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7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46350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许多问题值得讨论：</a:t>
            </a:r>
          </a:p>
          <a:p>
            <a:pPr lvl="0">
              <a:defRPr sz="1800"/>
            </a:pPr>
            <a:r>
              <a:rPr sz="2200"/>
              <a:t>1.组学数据：不同组学数据各自的特点及处理方法</a:t>
            </a:r>
          </a:p>
          <a:p>
            <a:pPr lvl="0">
              <a:defRPr sz="1800"/>
            </a:pPr>
            <a:r>
              <a:rPr sz="2200"/>
              <a:t>2.整合多组学数据</a:t>
            </a:r>
          </a:p>
        </p:txBody>
      </p:sp>
    </p:spTree>
    <p:extLst>
      <p:ext uri="{BB962C8B-B14F-4D97-AF65-F5344CB8AC3E}">
        <p14:creationId xmlns:p14="http://schemas.microsoft.com/office/powerpoint/2010/main" val="405977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许多问题值得讨论：</a:t>
            </a:r>
          </a:p>
          <a:p>
            <a:pPr lvl="0">
              <a:defRPr sz="1800"/>
            </a:pPr>
            <a:r>
              <a:rPr sz="2200"/>
              <a:t>1.组学数据：不同组学数据各自的特点及处理方法</a:t>
            </a:r>
          </a:p>
          <a:p>
            <a:pPr lvl="0">
              <a:defRPr sz="1800"/>
            </a:pPr>
            <a:r>
              <a:rPr sz="2200"/>
              <a:t>2.整合多组学数据</a:t>
            </a:r>
          </a:p>
        </p:txBody>
      </p:sp>
    </p:spTree>
    <p:extLst>
      <p:ext uri="{BB962C8B-B14F-4D97-AF65-F5344CB8AC3E}">
        <p14:creationId xmlns:p14="http://schemas.microsoft.com/office/powerpoint/2010/main" val="752000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http://en.wikipedia.org/wiki/DBSCAN   advantage/disadvantage/parameter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18745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Sometimes work well! But can work very bad ( 全局统一阈值 )!</a:t>
            </a:r>
          </a:p>
        </p:txBody>
      </p:sp>
    </p:spTree>
    <p:extLst>
      <p:ext uri="{BB962C8B-B14F-4D97-AF65-F5344CB8AC3E}">
        <p14:creationId xmlns:p14="http://schemas.microsoft.com/office/powerpoint/2010/main" val="397890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http://en.wikipedia.org/wiki/OPTICS_algorithm   extensions</a:t>
            </a:r>
          </a:p>
        </p:txBody>
      </p:sp>
    </p:spTree>
    <p:extLst>
      <p:ext uri="{BB962C8B-B14F-4D97-AF65-F5344CB8AC3E}">
        <p14:creationId xmlns:p14="http://schemas.microsoft.com/office/powerpoint/2010/main" val="2726950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map out all space!（估计整个空间或者包含数据点的超立方体内的所有密度）</a:t>
            </a:r>
          </a:p>
        </p:txBody>
      </p:sp>
    </p:spTree>
    <p:extLst>
      <p:ext uri="{BB962C8B-B14F-4D97-AF65-F5344CB8AC3E}">
        <p14:creationId xmlns:p14="http://schemas.microsoft.com/office/powerpoint/2010/main" val="215797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数据集较小时，需要使用kernel估计</a:t>
            </a:r>
          </a:p>
        </p:txBody>
      </p:sp>
    </p:spTree>
    <p:extLst>
      <p:ext uri="{BB962C8B-B14F-4D97-AF65-F5344CB8AC3E}">
        <p14:creationId xmlns:p14="http://schemas.microsoft.com/office/powerpoint/2010/main" val="115091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第五级</a:t>
            </a:r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23887" y="0"/>
            <a:ext cx="7886701" cy="4562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单击此处编辑母版标题样式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1" cy="226853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2400"/>
              <a:t>单击此处编辑母版文本样式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320041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205581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18" name="Shape 18"/>
          <p:cNvSpPr/>
          <p:nvPr/>
        </p:nvSpPr>
        <p:spPr>
          <a:xfrm>
            <a:off x="241539" y="365125"/>
            <a:ext cx="8704054" cy="6070190"/>
          </a:xfrm>
          <a:prstGeom prst="roundRect">
            <a:avLst>
              <a:gd name="adj" fmla="val 479"/>
            </a:avLst>
          </a:prstGeom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377317" y="6268320"/>
            <a:ext cx="361225" cy="361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单击此处编辑母版标题样式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887391" y="987425"/>
            <a:ext cx="4629152" cy="5870577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18457" indent="-261257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19200" indent="-30480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37360" indent="-36576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94560" indent="-365760">
              <a:buClrTx/>
              <a:buFont typeface="Arial"/>
              <a:defRPr sz="32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3200"/>
              <a:t>单击此处编辑母版文本样式</a:t>
            </a:r>
          </a:p>
          <a:p>
            <a:pPr lvl="1">
              <a:defRPr sz="1800"/>
            </a:pPr>
            <a:r>
              <a:rPr sz="3200"/>
              <a:t>第二级</a:t>
            </a:r>
          </a:p>
          <a:p>
            <a:pPr lvl="2">
              <a:defRPr sz="1800"/>
            </a:pPr>
            <a:r>
              <a:rPr sz="3200"/>
              <a:t>第三级</a:t>
            </a:r>
          </a:p>
          <a:p>
            <a:pPr lvl="3">
              <a:defRPr sz="1800"/>
            </a:pPr>
            <a:r>
              <a:rPr sz="3200"/>
              <a:t>第四级</a:t>
            </a:r>
          </a:p>
          <a:p>
            <a:pPr lvl="4">
              <a:defRPr sz="1800"/>
            </a:pPr>
            <a:r>
              <a:rPr sz="3200"/>
              <a:t>第五级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320041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单击此处编辑母版标题样式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29841" y="2057400"/>
            <a:ext cx="2949178" cy="4800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r>
              <a:rPr sz="1600"/>
              <a:t>单击此处编辑母版文本样式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320041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628650" y="230189"/>
            <a:ext cx="7886700" cy="15954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8" indent="-320038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320041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6543675" y="0"/>
            <a:ext cx="1971675" cy="654208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400" b="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单击此处编辑母版标题样式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628650" y="365125"/>
            <a:ext cx="5800725" cy="6492875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  <a:lvl2pPr marL="723900" indent="-2667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2pPr>
            <a:lvl3pPr marL="1234438" indent="-320038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3pPr>
            <a:lvl4pPr marL="17272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4pPr>
            <a:lvl5pPr marL="2184400" indent="-355600">
              <a:buClrTx/>
              <a:buFont typeface="Arial"/>
              <a:defRPr sz="280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5pPr>
          </a:lstStyle>
          <a:p>
            <a:pPr lvl="0">
              <a:defRPr sz="1800"/>
            </a:pPr>
            <a:r>
              <a:rPr sz="2800"/>
              <a:t>单击此处编辑母版文本样式</a:t>
            </a:r>
          </a:p>
          <a:p>
            <a:pPr lvl="1">
              <a:defRPr sz="1800"/>
            </a:pPr>
            <a:r>
              <a:rPr sz="2800"/>
              <a:t>第二级</a:t>
            </a:r>
          </a:p>
          <a:p>
            <a:pPr lvl="2">
              <a:defRPr sz="1800"/>
            </a:pPr>
            <a:r>
              <a:rPr sz="2800"/>
              <a:t>第三级</a:t>
            </a:r>
          </a:p>
          <a:p>
            <a:pPr lvl="3">
              <a:defRPr sz="1800"/>
            </a:pPr>
            <a:r>
              <a:rPr sz="2800"/>
              <a:t>第四级</a:t>
            </a:r>
          </a:p>
          <a:p>
            <a:pPr lvl="4">
              <a:defRPr sz="1800"/>
            </a:pPr>
            <a:r>
              <a:rPr sz="2800"/>
              <a:t>第五级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320041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41539" y="534844"/>
            <a:ext cx="8704054" cy="5900469"/>
          </a:xfrm>
          <a:prstGeom prst="roundRect">
            <a:avLst>
              <a:gd name="adj" fmla="val 479"/>
            </a:avLst>
          </a:prstGeom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8377318" y="6268320"/>
            <a:ext cx="361225" cy="361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u="sng">
                <a:solidFill>
                  <a:srgbClr val="385724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45900" y="265743"/>
            <a:ext cx="4581707" cy="52094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70AD47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78838" y="6310576"/>
            <a:ext cx="382082" cy="2431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28650" y="1224951"/>
            <a:ext cx="7886700" cy="563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第五级</a:t>
            </a:r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66222" y="0"/>
            <a:ext cx="4581706" cy="10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1pPr>
      <a:lvl2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2pPr>
      <a:lvl3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3pPr>
      <a:lvl4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4pPr>
      <a:lvl5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5pPr>
      <a:lvl6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6pPr>
      <a:lvl7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7pPr>
      <a:lvl8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8pPr>
      <a:lvl9pPr algn="ctr">
        <a:lnSpc>
          <a:spcPct val="90000"/>
        </a:lnSpc>
        <a:defRPr sz="2800" b="1">
          <a:solidFill>
            <a:srgbClr val="548235"/>
          </a:solidFill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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1pPr>
      <a:lvl2pPr marL="800100" indent="-3429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2pPr>
      <a:lvl3pPr marL="1143000" indent="-2286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3pPr>
      <a:lvl4pPr marL="16256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4pPr>
      <a:lvl5pPr marL="20828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5pPr>
      <a:lvl6pPr marL="25400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6pPr>
      <a:lvl7pPr marL="29972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7pPr>
      <a:lvl8pPr marL="34544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8pPr>
      <a:lvl9pPr marL="3911600" indent="-254000">
        <a:lnSpc>
          <a:spcPct val="90000"/>
        </a:lnSpc>
        <a:spcBef>
          <a:spcPts val="1000"/>
        </a:spcBef>
        <a:buClr>
          <a:srgbClr val="385724"/>
        </a:buClr>
        <a:buSzPct val="100000"/>
        <a:buFont typeface="Wingdings"/>
        <a:buChar char="•"/>
        <a:defRPr sz="2000">
          <a:solidFill>
            <a:srgbClr val="002060"/>
          </a:solidFill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1pPr>
      <a:lvl2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2pPr>
      <a:lvl3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3pPr>
      <a:lvl4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4pPr>
      <a:lvl5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5pPr>
      <a:lvl6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6pPr>
      <a:lvl7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7pPr>
      <a:lvl8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8pPr>
      <a:lvl9pPr algn="r">
        <a:defRPr sz="1200" b="1">
          <a:solidFill>
            <a:schemeClr val="tx1"/>
          </a:solidFill>
          <a:latin typeface="+mn-lt"/>
          <a:ea typeface="+mn-ea"/>
          <a:cs typeface="+mn-cs"/>
          <a:sym typeface="Consola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hinton/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://lvdmaaten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8650" y="2769324"/>
            <a:ext cx="7886700" cy="62620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b="1" u="sng" smtClean="0">
                <a:solidFill>
                  <a:srgbClr val="548235"/>
                </a:solidFill>
              </a:rPr>
              <a:t>HCC </a:t>
            </a:r>
            <a:r>
              <a:rPr sz="3200" b="1" u="sng">
                <a:solidFill>
                  <a:srgbClr val="548235"/>
                </a:solidFill>
              </a:rPr>
              <a:t>Exome Sequencing Data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10</a:t>
            </a:fld>
            <a:endParaRPr sz="1200" b="1">
              <a:solidFill>
                <a:srgbClr val="888888"/>
              </a:solidFill>
            </a:endParaRPr>
          </a:p>
        </p:txBody>
      </p:sp>
      <p:graphicFrame>
        <p:nvGraphicFramePr>
          <p:cNvPr id="143" name="Table 143"/>
          <p:cNvGraphicFramePr/>
          <p:nvPr/>
        </p:nvGraphicFramePr>
        <p:xfrm>
          <a:off x="628650" y="976275"/>
          <a:ext cx="3157736" cy="49554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0788"/>
                <a:gridCol w="1133474"/>
                <a:gridCol w="1133474"/>
              </a:tblGrid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Gene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MutSig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Order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TP53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#INF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BCL3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6.578463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FGFR3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4.114166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ROS1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3.79366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27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CDH20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3.402687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CRTC1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1.353728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MAPK14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0.985175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60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PAX3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0.846119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DAXX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0.453568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35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NCOA4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0.450982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57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TCF3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0.450982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65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RECQL4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0.373311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13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PLCG1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0.137132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SETD2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0.04839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STK36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0.04839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Table 144"/>
          <p:cNvGraphicFramePr/>
          <p:nvPr/>
        </p:nvGraphicFramePr>
        <p:xfrm>
          <a:off x="3937686" y="4449476"/>
          <a:ext cx="4691473" cy="14833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691473"/>
              </a:tblGrid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Do the following 10000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1. Permutation label (ratio=12:46:28)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2. Do the above bootstrap procedure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Computing p.values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45" name="Shape 145"/>
          <p:cNvSpPr/>
          <p:nvPr/>
        </p:nvSpPr>
        <p:spPr>
          <a:xfrm>
            <a:off x="3937686" y="3885324"/>
            <a:ext cx="4251755" cy="319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/>
            <a:r>
              <a:t>Computing p-values: (permutation)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11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15565" y="411193"/>
            <a:ext cx="1653291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400" b="1"/>
              <a:t>TP53 Gene:</a:t>
            </a:r>
          </a:p>
        </p:txBody>
      </p:sp>
      <p:pic>
        <p:nvPicPr>
          <p:cNvPr id="149" name="image20.png"/>
          <p:cNvPicPr/>
          <p:nvPr/>
        </p:nvPicPr>
        <p:blipFill>
          <a:blip r:embed="rId2">
            <a:extLst/>
          </a:blip>
          <a:srcRect l="10019" t="2716" r="41343" b="5006"/>
          <a:stretch>
            <a:fillRect/>
          </a:stretch>
        </p:blipFill>
        <p:spPr>
          <a:xfrm>
            <a:off x="2627244" y="463633"/>
            <a:ext cx="767710" cy="251424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0" name="Table 150"/>
          <p:cNvGraphicFramePr/>
          <p:nvPr/>
        </p:nvGraphicFramePr>
        <p:xfrm>
          <a:off x="3893199" y="1164024"/>
          <a:ext cx="2959904" cy="12755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39976"/>
                <a:gridCol w="739976"/>
                <a:gridCol w="739976"/>
                <a:gridCol w="739976"/>
              </a:tblGrid>
              <a:tr h="452336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TP53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CR+PR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SD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PD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452336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32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19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14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9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51" name="Shape 151"/>
          <p:cNvSpPr/>
          <p:nvPr/>
        </p:nvSpPr>
        <p:spPr>
          <a:xfrm>
            <a:off x="5204297" y="2531268"/>
            <a:ext cx="2939042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Fisher’s exact test: 0.304314</a:t>
            </a:r>
          </a:p>
        </p:txBody>
      </p:sp>
      <p:grpSp>
        <p:nvGrpSpPr>
          <p:cNvPr id="158" name="Group 158"/>
          <p:cNvGrpSpPr/>
          <p:nvPr/>
        </p:nvGrpSpPr>
        <p:grpSpPr>
          <a:xfrm>
            <a:off x="4678036" y="3208489"/>
            <a:ext cx="3927305" cy="3072469"/>
            <a:chOff x="0" y="0"/>
            <a:chExt cx="3927303" cy="3072467"/>
          </a:xfrm>
        </p:grpSpPr>
        <p:sp>
          <p:nvSpPr>
            <p:cNvPr id="152" name="Shape 152"/>
            <p:cNvSpPr/>
            <p:nvPr/>
          </p:nvSpPr>
          <p:spPr>
            <a:xfrm>
              <a:off x="116736" y="2808215"/>
              <a:ext cx="1081691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SYNE1:0.07</a:t>
              </a:r>
            </a:p>
          </p:txBody>
        </p:sp>
        <p:pic>
          <p:nvPicPr>
            <p:cNvPr id="153" name="image21.png"/>
            <p:cNvPicPr/>
            <p:nvPr/>
          </p:nvPicPr>
          <p:blipFill>
            <a:blip r:embed="rId3">
              <a:extLst/>
            </a:blip>
            <a:srcRect l="8045" t="3421" r="34267" b="5357"/>
            <a:stretch>
              <a:fillRect/>
            </a:stretch>
          </p:blipFill>
          <p:spPr>
            <a:xfrm>
              <a:off x="0" y="0"/>
              <a:ext cx="1260364" cy="2826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image22.png"/>
            <p:cNvPicPr/>
            <p:nvPr/>
          </p:nvPicPr>
          <p:blipFill>
            <a:blip r:embed="rId4">
              <a:extLst/>
            </a:blip>
            <a:srcRect l="8295" t="3068" r="33768" b="5357"/>
            <a:stretch>
              <a:fillRect/>
            </a:stretch>
          </p:blipFill>
          <p:spPr>
            <a:xfrm>
              <a:off x="1397148" y="0"/>
              <a:ext cx="1260001" cy="282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Shape 155"/>
            <p:cNvSpPr/>
            <p:nvPr/>
          </p:nvSpPr>
          <p:spPr>
            <a:xfrm>
              <a:off x="1585613" y="2808215"/>
              <a:ext cx="886181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ALK:0.13</a:t>
              </a:r>
            </a:p>
          </p:txBody>
        </p:sp>
        <p:pic>
          <p:nvPicPr>
            <p:cNvPr id="156" name="image23.png"/>
            <p:cNvPicPr/>
            <p:nvPr/>
          </p:nvPicPr>
          <p:blipFill>
            <a:blip r:embed="rId5">
              <a:extLst/>
            </a:blip>
            <a:srcRect l="7795" t="3068" r="34516" b="5534"/>
            <a:stretch>
              <a:fillRect/>
            </a:stretch>
          </p:blipFill>
          <p:spPr>
            <a:xfrm>
              <a:off x="2666641" y="0"/>
              <a:ext cx="1260001" cy="282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Shape 157"/>
            <p:cNvSpPr/>
            <p:nvPr/>
          </p:nvSpPr>
          <p:spPr>
            <a:xfrm>
              <a:off x="2845613" y="2808215"/>
              <a:ext cx="1081691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SETD2:0.17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276411" y="3208489"/>
            <a:ext cx="3908341" cy="3109876"/>
            <a:chOff x="0" y="0"/>
            <a:chExt cx="3908339" cy="3109874"/>
          </a:xfrm>
        </p:grpSpPr>
        <p:pic>
          <p:nvPicPr>
            <p:cNvPr id="159" name="image24.png"/>
            <p:cNvPicPr/>
            <p:nvPr/>
          </p:nvPicPr>
          <p:blipFill>
            <a:blip r:embed="rId6">
              <a:extLst/>
            </a:blip>
            <a:srcRect l="8295" t="3244" r="34516" b="5534"/>
            <a:stretch>
              <a:fillRect/>
            </a:stretch>
          </p:blipFill>
          <p:spPr>
            <a:xfrm>
              <a:off x="0" y="0"/>
              <a:ext cx="1260001" cy="2850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Shape 160"/>
            <p:cNvSpPr/>
            <p:nvPr/>
          </p:nvSpPr>
          <p:spPr>
            <a:xfrm>
              <a:off x="99104" y="2845622"/>
              <a:ext cx="1081691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THBS1:0.05</a:t>
              </a:r>
            </a:p>
          </p:txBody>
        </p:sp>
        <p:pic>
          <p:nvPicPr>
            <p:cNvPr id="161" name="image25.png"/>
            <p:cNvPicPr/>
            <p:nvPr/>
          </p:nvPicPr>
          <p:blipFill>
            <a:blip r:embed="rId7">
              <a:extLst/>
            </a:blip>
            <a:srcRect l="7795" t="3244" r="34516" b="5356"/>
            <a:stretch>
              <a:fillRect/>
            </a:stretch>
          </p:blipFill>
          <p:spPr>
            <a:xfrm>
              <a:off x="1361884" y="0"/>
              <a:ext cx="1260001" cy="282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Shape 162"/>
            <p:cNvSpPr/>
            <p:nvPr/>
          </p:nvSpPr>
          <p:spPr>
            <a:xfrm>
              <a:off x="1359104" y="2844133"/>
              <a:ext cx="1081691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EP300:0.08</a:t>
              </a:r>
            </a:p>
          </p:txBody>
        </p:sp>
        <p:pic>
          <p:nvPicPr>
            <p:cNvPr id="163" name="image26.png"/>
            <p:cNvPicPr/>
            <p:nvPr/>
          </p:nvPicPr>
          <p:blipFill>
            <a:blip r:embed="rId8">
              <a:extLst/>
            </a:blip>
            <a:srcRect l="8045" t="3244" r="34267" b="5710"/>
            <a:stretch>
              <a:fillRect/>
            </a:stretch>
          </p:blipFill>
          <p:spPr>
            <a:xfrm>
              <a:off x="2648339" y="0"/>
              <a:ext cx="1260001" cy="282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Shape 164"/>
            <p:cNvSpPr/>
            <p:nvPr/>
          </p:nvSpPr>
          <p:spPr>
            <a:xfrm>
              <a:off x="2736060" y="2842629"/>
              <a:ext cx="983936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FOXL2:0.1</a:t>
              </a:r>
            </a:p>
          </p:txBody>
        </p:sp>
      </p:grpSp>
      <p:sp>
        <p:nvSpPr>
          <p:cNvPr id="166" name="Shape 166"/>
          <p:cNvSpPr/>
          <p:nvPr/>
        </p:nvSpPr>
        <p:spPr>
          <a:xfrm flipH="1">
            <a:off x="4455269" y="2974887"/>
            <a:ext cx="1" cy="3384009"/>
          </a:xfrm>
          <a:prstGeom prst="line">
            <a:avLst/>
          </a:prstGeom>
          <a:ln w="57150">
            <a:solidFill>
              <a:srgbClr val="0000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5400000">
            <a:off x="1979842" y="2140682"/>
            <a:ext cx="1122659" cy="54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5" y="0"/>
                </a:moveTo>
                <a:cubicBezTo>
                  <a:pt x="243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28575">
            <a:solidFill>
              <a:srgbClr val="0000FF"/>
            </a:solidFill>
            <a:miter/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258765" y="2439536"/>
            <a:ext cx="2081720" cy="657507"/>
          </a:xfrm>
          <a:prstGeom prst="line">
            <a:avLst/>
          </a:prstGeom>
          <a:ln w="19050">
            <a:solidFill>
              <a:srgbClr val="0000FF"/>
            </a:solidFill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12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515565" y="411193"/>
            <a:ext cx="3513792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400" b="1"/>
              <a:t>Test Genes Combinations: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550914" y="3613150"/>
            <a:ext cx="7848621" cy="2619246"/>
            <a:chOff x="55416" y="0"/>
            <a:chExt cx="7848619" cy="2619245"/>
          </a:xfrm>
        </p:grpSpPr>
        <p:pic>
          <p:nvPicPr>
            <p:cNvPr id="172" name="pasted-image.png"/>
            <p:cNvPicPr/>
            <p:nvPr/>
          </p:nvPicPr>
          <p:blipFill>
            <a:blip r:embed="rId2">
              <a:extLst/>
            </a:blip>
            <a:srcRect l="8979" t="10587" r="17830" b="16222"/>
            <a:stretch>
              <a:fillRect/>
            </a:stretch>
          </p:blipFill>
          <p:spPr>
            <a:xfrm>
              <a:off x="1047481" y="0"/>
              <a:ext cx="6856554" cy="26192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Shape 173"/>
            <p:cNvSpPr/>
            <p:nvPr/>
          </p:nvSpPr>
          <p:spPr>
            <a:xfrm>
              <a:off x="274260" y="523599"/>
              <a:ext cx="856082" cy="398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12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ARRB1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485020" y="926593"/>
              <a:ext cx="581822" cy="398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12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ALK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137130" y="1338358"/>
              <a:ext cx="993212" cy="398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12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BCL2L2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236160" y="1770679"/>
              <a:ext cx="856082" cy="398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12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CRTC1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55416" y="2190300"/>
              <a:ext cx="1130342" cy="398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ctr">
                <a:defRPr sz="12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1200" b="1" smtClean="0"/>
                <a:t>POU5F1</a:t>
              </a:r>
              <a:endParaRPr sz="1200" b="1"/>
            </a:p>
          </p:txBody>
        </p:sp>
      </p:grpSp>
      <p:graphicFrame>
        <p:nvGraphicFramePr>
          <p:cNvPr id="179" name="Table 179"/>
          <p:cNvGraphicFramePr/>
          <p:nvPr>
            <p:extLst>
              <p:ext uri="{D42A27DB-BD31-4B8C-83A1-F6EECF244321}">
                <p14:modId xmlns:p14="http://schemas.microsoft.com/office/powerpoint/2010/main" val="4066426473"/>
              </p:ext>
            </p:extLst>
          </p:nvPr>
        </p:nvGraphicFramePr>
        <p:xfrm>
          <a:off x="1008553" y="1271789"/>
          <a:ext cx="3157735" cy="19611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89579"/>
                <a:gridCol w="1768156"/>
              </a:tblGrid>
              <a:tr h="49028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497CAA"/>
                          </a:solidFill>
                          <a:latin typeface="Consolas"/>
                          <a:ea typeface="Consolas"/>
                          <a:cs typeface="Consolas"/>
                        </a:rPr>
                        <a:t>Gene1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497CAA"/>
                          </a:solidFill>
                          <a:latin typeface="Consolas"/>
                          <a:ea typeface="Consolas"/>
                          <a:cs typeface="Consolas"/>
                        </a:rPr>
                        <a:t>Gene2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49028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ALK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 smtClean="0">
                          <a:latin typeface="Consolas"/>
                          <a:ea typeface="Consolas"/>
                          <a:cs typeface="Consolas"/>
                        </a:rPr>
                        <a:t>POU5F1</a:t>
                      </a:r>
                      <a:endParaRPr sz="1200" b="1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49028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ALK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CRTC1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49028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ALK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BCL2L2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0" name="Table 180"/>
          <p:cNvGraphicFramePr/>
          <p:nvPr>
            <p:extLst>
              <p:ext uri="{D42A27DB-BD31-4B8C-83A1-F6EECF244321}">
                <p14:modId xmlns:p14="http://schemas.microsoft.com/office/powerpoint/2010/main" val="2513930228"/>
              </p:ext>
            </p:extLst>
          </p:nvPr>
        </p:nvGraphicFramePr>
        <p:xfrm>
          <a:off x="4992369" y="675618"/>
          <a:ext cx="3157735" cy="194699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89579"/>
                <a:gridCol w="1768156"/>
              </a:tblGrid>
              <a:tr h="389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 smtClean="0">
                          <a:latin typeface="Consolas"/>
                          <a:ea typeface="Consolas"/>
                          <a:cs typeface="Consolas"/>
                        </a:rPr>
                        <a:t>POU5F1</a:t>
                      </a:r>
                      <a:endParaRPr sz="1200" b="1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CRTC1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9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 smtClean="0">
                          <a:latin typeface="Consolas"/>
                          <a:ea typeface="Consolas"/>
                          <a:cs typeface="Consolas"/>
                        </a:rPr>
                        <a:t>POU5F1</a:t>
                      </a:r>
                      <a:endParaRPr sz="1200" b="1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BCL2L2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9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CRTC1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BCL2L2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9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ALK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ARRB1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9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 smtClean="0">
                          <a:latin typeface="Consolas"/>
                          <a:ea typeface="Consolas"/>
                          <a:cs typeface="Consolas"/>
                        </a:rPr>
                        <a:t>POU5F1</a:t>
                      </a:r>
                      <a:endParaRPr sz="1200" b="1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ARRB1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Table 181"/>
          <p:cNvGraphicFramePr/>
          <p:nvPr/>
        </p:nvGraphicFramePr>
        <p:xfrm>
          <a:off x="4992370" y="2620218"/>
          <a:ext cx="3157735" cy="8247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89579"/>
                <a:gridCol w="1768156"/>
              </a:tblGrid>
              <a:tr h="412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CRTC1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ARRB1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41239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BCL2L2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ARRB1</a:t>
                      </a:r>
                    </a:p>
                  </a:txBody>
                  <a:tcPr marL="9525" marR="9525" marT="9525" marB="9525" anchor="ctr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13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15566" y="411193"/>
            <a:ext cx="7053073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400" b="1"/>
              <a:t>Test Combinations of Gene and Clinical Information: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487" r="27402" b="9563"/>
          <a:stretch/>
        </p:blipFill>
        <p:spPr>
          <a:xfrm>
            <a:off x="1238639" y="804993"/>
            <a:ext cx="1913596" cy="2820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8869"/>
          <a:stretch/>
        </p:blipFill>
        <p:spPr>
          <a:xfrm>
            <a:off x="524804" y="3612353"/>
            <a:ext cx="7053073" cy="258779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585527" y="3612353"/>
            <a:ext cx="0" cy="2837073"/>
          </a:xfrm>
          <a:prstGeom prst="line">
            <a:avLst/>
          </a:prstGeom>
          <a:noFill/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箭头连接符 7"/>
          <p:cNvCxnSpPr/>
          <p:nvPr/>
        </p:nvCxnSpPr>
        <p:spPr>
          <a:xfrm>
            <a:off x="6585527" y="3612353"/>
            <a:ext cx="992350" cy="0"/>
          </a:xfrm>
          <a:prstGeom prst="straightConnector1">
            <a:avLst/>
          </a:prstGeom>
          <a:noFill/>
          <a:ln w="25400" cap="flat">
            <a:solidFill>
              <a:srgbClr val="5B9BD5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hape 138"/>
          <p:cNvSpPr/>
          <p:nvPr/>
        </p:nvSpPr>
        <p:spPr>
          <a:xfrm>
            <a:off x="7184022" y="3576345"/>
            <a:ext cx="1086191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lang="en-US" altLang="zh-CN" sz="1400" smtClean="0"/>
              <a:t>BCLC_stage</a:t>
            </a:r>
            <a:endParaRPr sz="1400"/>
          </a:p>
        </p:txBody>
      </p:sp>
      <p:sp>
        <p:nvSpPr>
          <p:cNvPr id="12" name="Shape 138"/>
          <p:cNvSpPr/>
          <p:nvPr/>
        </p:nvSpPr>
        <p:spPr>
          <a:xfrm>
            <a:off x="6060921" y="3822594"/>
            <a:ext cx="4898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lang="en-US" altLang="zh-CN" sz="1400" smtClean="0"/>
              <a:t>TP53</a:t>
            </a:r>
            <a:endParaRPr sz="1400"/>
          </a:p>
        </p:txBody>
      </p:sp>
      <p:sp>
        <p:nvSpPr>
          <p:cNvPr id="13" name="Shape 138"/>
          <p:cNvSpPr/>
          <p:nvPr/>
        </p:nvSpPr>
        <p:spPr>
          <a:xfrm>
            <a:off x="2091866" y="3730231"/>
            <a:ext cx="5892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lang="en-US" altLang="zh-CN" sz="1400" smtClean="0"/>
              <a:t>CRTC1</a:t>
            </a:r>
            <a:endParaRPr sz="1400"/>
          </a:p>
        </p:txBody>
      </p:sp>
      <p:sp>
        <p:nvSpPr>
          <p:cNvPr id="14" name="Shape 138"/>
          <p:cNvSpPr/>
          <p:nvPr/>
        </p:nvSpPr>
        <p:spPr>
          <a:xfrm>
            <a:off x="4606212" y="3730230"/>
            <a:ext cx="68864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lang="en-US" altLang="zh-CN" sz="1400" smtClean="0"/>
              <a:t>POU5F1</a:t>
            </a:r>
            <a:endParaRPr sz="1400"/>
          </a:p>
        </p:txBody>
      </p:sp>
      <p:sp>
        <p:nvSpPr>
          <p:cNvPr id="15" name="Shape 138"/>
          <p:cNvSpPr/>
          <p:nvPr/>
        </p:nvSpPr>
        <p:spPr>
          <a:xfrm>
            <a:off x="1242052" y="3822594"/>
            <a:ext cx="39048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lang="en-US" altLang="zh-CN" sz="1400" smtClean="0"/>
              <a:t>ALK</a:t>
            </a:r>
            <a:endParaRPr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6036" t="3321" r="18965" b="5575"/>
          <a:stretch/>
        </p:blipFill>
        <p:spPr>
          <a:xfrm>
            <a:off x="4294920" y="940105"/>
            <a:ext cx="1999875" cy="267224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05858" y="3209191"/>
            <a:ext cx="198066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Helvetica Neue"/>
              </a:rPr>
              <a:t>//PC</a:t>
            </a:r>
            <a:r>
              <a:rPr lang="en-US" altLang="zh-CN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</a:t>
            </a:r>
            <a:r>
              <a:rPr kumimoji="0" lang="en-US" altLang="zh-CN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Helvetica Neue"/>
              </a:rPr>
              <a:t>of 5 features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cs typeface="Consolas" panose="020B0609020204030204" pitchFamily="49" charset="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4294967295"/>
          </p:nvPr>
        </p:nvSpPr>
        <p:spPr>
          <a:xfrm>
            <a:off x="6540500" y="6248400"/>
            <a:ext cx="21336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/>
          <a:lstStyle>
            <a:lvl1pPr>
              <a:defRPr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14</a:t>
            </a:fld>
            <a:endParaRPr sz="1200"/>
          </a:p>
        </p:txBody>
      </p:sp>
      <p:sp>
        <p:nvSpPr>
          <p:cNvPr id="187" name="Shape 187"/>
          <p:cNvSpPr/>
          <p:nvPr/>
        </p:nvSpPr>
        <p:spPr>
          <a:xfrm>
            <a:off x="4858482" y="5463377"/>
            <a:ext cx="2115129" cy="319072"/>
          </a:xfrm>
          <a:prstGeom prst="rect">
            <a:avLst/>
          </a:prstGeom>
          <a:solidFill>
            <a:srgbClr val="DA70D6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Neucleotide Site</a:t>
            </a:r>
          </a:p>
        </p:txBody>
      </p:sp>
      <p:sp>
        <p:nvSpPr>
          <p:cNvPr id="188" name="Shape 188"/>
          <p:cNvSpPr/>
          <p:nvPr/>
        </p:nvSpPr>
        <p:spPr>
          <a:xfrm flipV="1">
            <a:off x="5806129" y="4952491"/>
            <a:ext cx="1" cy="406401"/>
          </a:xfrm>
          <a:prstGeom prst="line">
            <a:avLst/>
          </a:prstGeom>
          <a:ln w="28575">
            <a:solidFill>
              <a:srgbClr val="5B9BD5"/>
            </a:solidFill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427438" y="4444791"/>
            <a:ext cx="757384" cy="319072"/>
          </a:xfrm>
          <a:prstGeom prst="rect">
            <a:avLst/>
          </a:prstGeom>
          <a:solidFill>
            <a:srgbClr val="DA70D6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Gene</a:t>
            </a:r>
          </a:p>
        </p:txBody>
      </p:sp>
      <p:sp>
        <p:nvSpPr>
          <p:cNvPr id="190" name="Shape 190"/>
          <p:cNvSpPr/>
          <p:nvPr/>
        </p:nvSpPr>
        <p:spPr>
          <a:xfrm>
            <a:off x="3325090" y="2276572"/>
            <a:ext cx="2493820" cy="319071"/>
          </a:xfrm>
          <a:prstGeom prst="rect">
            <a:avLst/>
          </a:prstGeom>
          <a:solidFill>
            <a:srgbClr val="DA70D6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Clinical Infomation</a:t>
            </a:r>
          </a:p>
        </p:txBody>
      </p:sp>
      <p:sp>
        <p:nvSpPr>
          <p:cNvPr id="191" name="Shape 191"/>
          <p:cNvSpPr/>
          <p:nvPr/>
        </p:nvSpPr>
        <p:spPr>
          <a:xfrm flipH="1" flipV="1">
            <a:off x="5014642" y="2776377"/>
            <a:ext cx="791488" cy="1479786"/>
          </a:xfrm>
          <a:prstGeom prst="line">
            <a:avLst/>
          </a:prstGeom>
          <a:ln w="28575">
            <a:solidFill>
              <a:srgbClr val="5B9BD5"/>
            </a:solidFill>
            <a:prstDash val="dash"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92" name="image7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771" y="4082829"/>
            <a:ext cx="4134158" cy="1053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3259613" y="2711415"/>
            <a:ext cx="1074106" cy="135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982" y="11192"/>
                </a:lnTo>
                <a:lnTo>
                  <a:pt x="21600" y="0"/>
                </a:lnTo>
              </a:path>
            </a:pathLst>
          </a:custGeom>
          <a:ln w="25400">
            <a:solidFill>
              <a:srgbClr val="ADCDEA"/>
            </a:solidFill>
            <a:custDash>
              <a:ds d="200000" sp="200000"/>
            </a:custDash>
            <a:miter lim="400000"/>
            <a:tailEnd type="stealth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 flipH="1">
            <a:off x="4587001" y="4560212"/>
            <a:ext cx="747634" cy="215227"/>
          </a:xfrm>
          <a:prstGeom prst="line">
            <a:avLst/>
          </a:prstGeom>
          <a:ln w="25400">
            <a:solidFill>
              <a:srgbClr val="ADCDEA"/>
            </a:solidFill>
            <a:custDash>
              <a:ds d="200000" sp="200000"/>
            </a:custDash>
            <a:miter lim="400000"/>
            <a:tailEnd type="stealth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733002" y="3242789"/>
            <a:ext cx="2115129" cy="298013"/>
          </a:xfrm>
          <a:prstGeom prst="rect">
            <a:avLst/>
          </a:prstGeom>
          <a:solidFill>
            <a:srgbClr val="DA70D6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Environment Factor</a:t>
            </a:r>
          </a:p>
        </p:txBody>
      </p:sp>
      <p:sp>
        <p:nvSpPr>
          <p:cNvPr id="196" name="Shape 196"/>
          <p:cNvSpPr/>
          <p:nvPr/>
        </p:nvSpPr>
        <p:spPr>
          <a:xfrm>
            <a:off x="1810146" y="3031789"/>
            <a:ext cx="5736671" cy="2320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4" extrusionOk="0">
                <a:moveTo>
                  <a:pt x="0" y="2025"/>
                </a:moveTo>
                <a:cubicBezTo>
                  <a:pt x="4256" y="-1096"/>
                  <a:pt x="8845" y="-596"/>
                  <a:pt x="12960" y="3437"/>
                </a:cubicBezTo>
                <a:cubicBezTo>
                  <a:pt x="16515" y="6922"/>
                  <a:pt x="19530" y="12878"/>
                  <a:pt x="21600" y="20504"/>
                </a:cubicBezTo>
              </a:path>
            </a:pathLst>
          </a:custGeom>
          <a:ln w="25400">
            <a:solidFill>
              <a:srgbClr val="ED7D31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04851" y="2628646"/>
            <a:ext cx="1863733" cy="319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433FF"/>
                </a:solidFill>
              </a:rPr>
              <a:t>Molecular Data</a:t>
            </a:r>
          </a:p>
        </p:txBody>
      </p:sp>
      <p:sp>
        <p:nvSpPr>
          <p:cNvPr id="198" name="Shape 198"/>
          <p:cNvSpPr/>
          <p:nvPr/>
        </p:nvSpPr>
        <p:spPr>
          <a:xfrm flipH="1" flipV="1">
            <a:off x="5454662" y="2774751"/>
            <a:ext cx="1208402" cy="493460"/>
          </a:xfrm>
          <a:prstGeom prst="line">
            <a:avLst/>
          </a:prstGeom>
          <a:ln w="28575">
            <a:solidFill>
              <a:srgbClr val="5B9BD5"/>
            </a:solidFill>
            <a:prstDash val="dash"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 flipV="1">
            <a:off x="2274569" y="1381876"/>
            <a:ext cx="1711247" cy="1203556"/>
          </a:xfrm>
          <a:prstGeom prst="line">
            <a:avLst/>
          </a:prstGeom>
          <a:ln w="25400">
            <a:solidFill>
              <a:srgbClr val="5B9BD5"/>
            </a:solidFill>
            <a:tailEnd type="stealth"/>
          </a:ln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 flipV="1">
            <a:off x="4533002" y="1370766"/>
            <a:ext cx="1" cy="806127"/>
          </a:xfrm>
          <a:prstGeom prst="line">
            <a:avLst/>
          </a:prstGeom>
          <a:ln w="25400">
            <a:solidFill>
              <a:srgbClr val="5B9BD5"/>
            </a:solidFill>
            <a:tailEnd type="stealth"/>
          </a:ln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5080189" y="1370766"/>
            <a:ext cx="2242065" cy="1756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740" y="17791"/>
                  <a:pt x="15692" y="14225"/>
                  <a:pt x="12478" y="10924"/>
                </a:cubicBezTo>
                <a:cubicBezTo>
                  <a:pt x="10657" y="9053"/>
                  <a:pt x="8787" y="7272"/>
                  <a:pt x="6875" y="5579"/>
                </a:cubicBezTo>
                <a:cubicBezTo>
                  <a:pt x="4636" y="3596"/>
                  <a:pt x="2342" y="1736"/>
                  <a:pt x="0" y="0"/>
                </a:cubicBezTo>
              </a:path>
            </a:pathLst>
          </a:custGeom>
          <a:ln w="25400">
            <a:solidFill>
              <a:srgbClr val="5B9BD5"/>
            </a:solidFill>
            <a:tailEnd type="stealth"/>
          </a:ln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2887630" y="947209"/>
            <a:ext cx="3112945" cy="319072"/>
          </a:xfrm>
          <a:prstGeom prst="rect">
            <a:avLst/>
          </a:prstGeom>
          <a:solidFill>
            <a:srgbClr val="DA70D6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Tumor “Abstract” Feature</a:t>
            </a:r>
          </a:p>
        </p:txBody>
      </p:sp>
      <p:sp>
        <p:nvSpPr>
          <p:cNvPr id="203" name="Shape 203"/>
          <p:cNvSpPr/>
          <p:nvPr/>
        </p:nvSpPr>
        <p:spPr>
          <a:xfrm>
            <a:off x="6221731" y="827018"/>
            <a:ext cx="2044207" cy="85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3" lvl="0" indent="-180473">
              <a:buSzPct val="100000"/>
              <a:buChar char="•"/>
            </a:pPr>
            <a:r>
              <a:rPr b="1" u="sng">
                <a:latin typeface="Consolas"/>
                <a:ea typeface="Consolas"/>
                <a:cs typeface="Consolas"/>
                <a:sym typeface="Consolas"/>
              </a:rPr>
              <a:t>Subtypes</a:t>
            </a:r>
          </a:p>
          <a:p>
            <a:pPr marL="180473" lvl="0" indent="-180473">
              <a:buSzPct val="100000"/>
              <a:buChar char="•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Drug Response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4294967295"/>
          </p:nvPr>
        </p:nvSpPr>
        <p:spPr>
          <a:xfrm>
            <a:off x="6540500" y="6248400"/>
            <a:ext cx="21336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/>
          <a:lstStyle>
            <a:lvl1pPr>
              <a:defRPr b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15</a:t>
            </a:fld>
            <a:endParaRPr sz="12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22" y="481908"/>
            <a:ext cx="6377578" cy="2649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22" y="3266799"/>
            <a:ext cx="6279442" cy="29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198510" y="1260172"/>
            <a:ext cx="7886701" cy="626203"/>
          </a:xfrm>
          <a:prstGeom prst="rect">
            <a:avLst/>
          </a:prstGeom>
        </p:spPr>
        <p:txBody>
          <a:bodyPr/>
          <a:lstStyle>
            <a:lvl1pPr algn="r">
              <a:defRPr sz="3200" b="1" u="sng">
                <a:solidFill>
                  <a:srgbClr val="548235"/>
                </a:solidFill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 smtClean="0">
                <a:solidFill>
                  <a:srgbClr val="548235"/>
                </a:solidFill>
              </a:rPr>
              <a:t>Paper </a:t>
            </a:r>
            <a:r>
              <a:rPr sz="3200" b="1" u="sng">
                <a:solidFill>
                  <a:srgbClr val="548235"/>
                </a:solidFill>
              </a:rPr>
              <a:t>Introduction</a:t>
            </a:r>
          </a:p>
        </p:txBody>
      </p:sp>
      <p:pic>
        <p:nvPicPr>
          <p:cNvPr id="208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790" y="2184975"/>
            <a:ext cx="7026420" cy="3545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28.png"/>
          <p:cNvPicPr/>
          <p:nvPr/>
        </p:nvPicPr>
        <p:blipFill>
          <a:blip r:embed="rId3">
            <a:extLst/>
          </a:blip>
          <a:srcRect b="17029"/>
          <a:stretch>
            <a:fillRect/>
          </a:stretch>
        </p:blipFill>
        <p:spPr>
          <a:xfrm>
            <a:off x="1563687" y="1002376"/>
            <a:ext cx="1946132" cy="3008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17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12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748" y="734235"/>
            <a:ext cx="8360417" cy="5279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18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 Complete biological model for </a:t>
            </a:r>
            <a:r>
              <a:rPr sz="2000" b="1" u="sng">
                <a:solidFill>
                  <a:srgbClr val="743481"/>
                </a:solidFill>
              </a:rPr>
              <a:t>complex trait</a:t>
            </a:r>
            <a:r>
              <a:rPr sz="2000">
                <a:solidFill>
                  <a:srgbClr val="002060"/>
                </a:solidFill>
              </a:rPr>
              <a:t>s 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Much of the genetic aetiology and biological network of complex traits remains unexplained.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b="1" u="sng">
                <a:solidFill>
                  <a:srgbClr val="743481"/>
                </a:solidFill>
              </a:rPr>
              <a:t>Compensate</a:t>
            </a:r>
            <a:r>
              <a:rPr sz="2000">
                <a:solidFill>
                  <a:srgbClr val="002060"/>
                </a:solidFill>
              </a:rPr>
              <a:t> for missing or unreliable information in any single data type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 b="1" u="sng">
                <a:solidFill>
                  <a:srgbClr val="743481"/>
                </a:solidFill>
              </a:rPr>
              <a:t>Multiple sources of evidence</a:t>
            </a:r>
            <a:r>
              <a:rPr sz="2000">
                <a:solidFill>
                  <a:srgbClr val="002060"/>
                </a:solidFill>
              </a:rPr>
              <a:t> pointing to the same gene or pathway are less likely to lead false positives.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......</a:t>
            </a:r>
          </a:p>
        </p:txBody>
      </p:sp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548235"/>
                </a:solidFill>
              </a:rPr>
              <a:t>Why system genomics approaches?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19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19" name="image3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778" y="476142"/>
            <a:ext cx="4426593" cy="5627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31.png"/>
          <p:cNvPicPr/>
          <p:nvPr/>
        </p:nvPicPr>
        <p:blipFill>
          <a:blip r:embed="rId3">
            <a:extLst/>
          </a:blip>
          <a:srcRect r="45627"/>
          <a:stretch>
            <a:fillRect/>
          </a:stretch>
        </p:blipFill>
        <p:spPr>
          <a:xfrm>
            <a:off x="4902741" y="1553650"/>
            <a:ext cx="3828366" cy="3472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Overview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5659539" y="1288969"/>
            <a:ext cx="3188624" cy="2863354"/>
            <a:chOff x="0" y="0"/>
            <a:chExt cx="3188622" cy="2863352"/>
          </a:xfrm>
        </p:grpSpPr>
        <p:grpSp>
          <p:nvGrpSpPr>
            <p:cNvPr id="46" name="Group 46"/>
            <p:cNvGrpSpPr/>
            <p:nvPr/>
          </p:nvGrpSpPr>
          <p:grpSpPr>
            <a:xfrm>
              <a:off x="1100053" y="0"/>
              <a:ext cx="508001" cy="508000"/>
              <a:chOff x="0" y="0"/>
              <a:chExt cx="508000" cy="508000"/>
            </a:xfrm>
          </p:grpSpPr>
          <p:sp>
            <p:nvSpPr>
              <p:cNvPr id="44" name="Shape 44"/>
              <p:cNvSpPr/>
              <p:nvPr/>
            </p:nvSpPr>
            <p:spPr>
              <a:xfrm>
                <a:off x="0" y="0"/>
                <a:ext cx="508000" cy="5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71330" y="100111"/>
                <a:ext cx="397405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4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101</a:t>
                </a: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00352" y="861483"/>
              <a:ext cx="407889" cy="407888"/>
              <a:chOff x="0" y="0"/>
              <a:chExt cx="407887" cy="407887"/>
            </a:xfrm>
          </p:grpSpPr>
          <p:sp>
            <p:nvSpPr>
              <p:cNvPr id="47" name="Shape 47"/>
              <p:cNvSpPr/>
              <p:nvPr/>
            </p:nvSpPr>
            <p:spPr>
              <a:xfrm>
                <a:off x="0" y="0"/>
                <a:ext cx="407888" cy="40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108084" y="50054"/>
                <a:ext cx="201894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4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7</a:t>
                </a:r>
              </a:p>
            </p:txBody>
          </p:sp>
        </p:grpSp>
        <p:sp>
          <p:nvSpPr>
            <p:cNvPr id="50" name="Shape 50"/>
            <p:cNvSpPr/>
            <p:nvPr/>
          </p:nvSpPr>
          <p:spPr>
            <a:xfrm flipH="1">
              <a:off x="822517" y="442840"/>
              <a:ext cx="342696" cy="42889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0" y="442840"/>
              <a:ext cx="1025831" cy="232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1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100"/>
                <a:t>Hypermutated</a:t>
              </a:r>
            </a:p>
          </p:txBody>
        </p:sp>
        <p:sp>
          <p:nvSpPr>
            <p:cNvPr id="52" name="Shape 52"/>
            <p:cNvSpPr/>
            <p:nvPr/>
          </p:nvSpPr>
          <p:spPr>
            <a:xfrm>
              <a:off x="17953" y="1265288"/>
              <a:ext cx="564812" cy="670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lvl="0"/>
              <a:r>
                <a:rPr sz="1400">
                  <a:latin typeface="Consolas"/>
                  <a:ea typeface="Consolas"/>
                  <a:cs typeface="Consolas"/>
                  <a:sym typeface="Consolas"/>
                </a:rPr>
                <a:t>PR:2</a:t>
              </a:r>
              <a:endParaRPr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  <a:p>
              <a:pPr lvl="0"/>
              <a:r>
                <a:rPr sz="1400">
                  <a:latin typeface="Consolas"/>
                  <a:ea typeface="Consolas"/>
                  <a:cs typeface="Consolas"/>
                  <a:sym typeface="Consolas"/>
                </a:rPr>
                <a:t>SD:3</a:t>
              </a:r>
              <a:endParaRPr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  <a:p>
              <a:pPr lvl="0"/>
              <a:r>
                <a:rPr sz="1400">
                  <a:latin typeface="Consolas"/>
                  <a:ea typeface="Consolas"/>
                  <a:cs typeface="Consolas"/>
                  <a:sym typeface="Consolas"/>
                </a:rPr>
                <a:t>PD:2</a:t>
              </a:r>
            </a:p>
          </p:txBody>
        </p:sp>
        <p:sp>
          <p:nvSpPr>
            <p:cNvPr id="53" name="Shape 53"/>
            <p:cNvSpPr/>
            <p:nvPr/>
          </p:nvSpPr>
          <p:spPr>
            <a:xfrm>
              <a:off x="1556620" y="433605"/>
              <a:ext cx="384941" cy="41966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1824903" y="861483"/>
              <a:ext cx="407889" cy="407888"/>
              <a:chOff x="0" y="0"/>
              <a:chExt cx="407887" cy="407887"/>
            </a:xfrm>
          </p:grpSpPr>
          <p:sp>
            <p:nvSpPr>
              <p:cNvPr id="54" name="Shape 54"/>
              <p:cNvSpPr/>
              <p:nvPr/>
            </p:nvSpPr>
            <p:spPr>
              <a:xfrm>
                <a:off x="0" y="0"/>
                <a:ext cx="407888" cy="40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71140" y="50054"/>
                <a:ext cx="299649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4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94</a:t>
                </a:r>
              </a:p>
            </p:txBody>
          </p:sp>
        </p:grpSp>
        <p:sp>
          <p:nvSpPr>
            <p:cNvPr id="57" name="Shape 57"/>
            <p:cNvSpPr/>
            <p:nvPr/>
          </p:nvSpPr>
          <p:spPr>
            <a:xfrm flipH="1">
              <a:off x="1608053" y="1279589"/>
              <a:ext cx="342696" cy="4288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0" name="Group 60"/>
            <p:cNvGrpSpPr/>
            <p:nvPr/>
          </p:nvGrpSpPr>
          <p:grpSpPr>
            <a:xfrm>
              <a:off x="1341203" y="1726922"/>
              <a:ext cx="407889" cy="407889"/>
              <a:chOff x="0" y="0"/>
              <a:chExt cx="407887" cy="407887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0" y="0"/>
                <a:ext cx="407888" cy="40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117320" y="50054"/>
                <a:ext cx="201894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4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8</a:t>
                </a:r>
              </a:p>
            </p:txBody>
          </p:sp>
        </p:grpSp>
        <p:sp>
          <p:nvSpPr>
            <p:cNvPr id="61" name="Shape 61"/>
            <p:cNvSpPr/>
            <p:nvPr/>
          </p:nvSpPr>
          <p:spPr>
            <a:xfrm>
              <a:off x="1193963" y="1290822"/>
              <a:ext cx="641793" cy="232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1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100"/>
                <a:t>Unknown</a:t>
              </a:r>
            </a:p>
          </p:txBody>
        </p:sp>
        <p:sp>
          <p:nvSpPr>
            <p:cNvPr id="62" name="Shape 62"/>
            <p:cNvSpPr/>
            <p:nvPr/>
          </p:nvSpPr>
          <p:spPr>
            <a:xfrm>
              <a:off x="2179573" y="1279589"/>
              <a:ext cx="384941" cy="41966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2455169" y="1708485"/>
              <a:ext cx="407889" cy="407889"/>
              <a:chOff x="0" y="0"/>
              <a:chExt cx="407887" cy="407887"/>
            </a:xfrm>
          </p:grpSpPr>
          <p:sp>
            <p:nvSpPr>
              <p:cNvPr id="63" name="Shape 63"/>
              <p:cNvSpPr/>
              <p:nvPr/>
            </p:nvSpPr>
            <p:spPr>
              <a:xfrm>
                <a:off x="0" y="0"/>
                <a:ext cx="407888" cy="40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A70D6"/>
              </a:solidFill>
              <a:ln w="12700" cap="flat">
                <a:solidFill>
                  <a:srgbClr val="DA70D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64" name="Shape 64"/>
              <p:cNvSpPr/>
              <p:nvPr/>
            </p:nvSpPr>
            <p:spPr>
              <a:xfrm>
                <a:off x="71140" y="50054"/>
                <a:ext cx="299649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4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86</a:t>
                </a:r>
              </a:p>
            </p:txBody>
          </p:sp>
        </p:grpSp>
        <p:sp>
          <p:nvSpPr>
            <p:cNvPr id="66" name="Shape 66"/>
            <p:cNvSpPr/>
            <p:nvPr/>
          </p:nvSpPr>
          <p:spPr>
            <a:xfrm>
              <a:off x="2232790" y="2192700"/>
              <a:ext cx="955833" cy="670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lvl="0"/>
              <a:r>
                <a:rPr sz="1400">
                  <a:latin typeface="Consolas"/>
                  <a:ea typeface="Consolas"/>
                  <a:cs typeface="Consolas"/>
                  <a:sym typeface="Consolas"/>
                </a:rPr>
                <a:t>PR+CR:11</a:t>
              </a:r>
              <a:endParaRPr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  <a:p>
              <a:pPr lvl="0"/>
              <a:r>
                <a:rPr sz="1400">
                  <a:latin typeface="Consolas"/>
                  <a:ea typeface="Consolas"/>
                  <a:cs typeface="Consolas"/>
                  <a:sym typeface="Consolas"/>
                </a:rPr>
                <a:t>SD:47</a:t>
              </a:r>
              <a:endParaRPr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  <a:p>
              <a:pPr lvl="0"/>
              <a:r>
                <a:rPr sz="1400">
                  <a:latin typeface="Consolas"/>
                  <a:ea typeface="Consolas"/>
                  <a:cs typeface="Consolas"/>
                  <a:sym typeface="Consolas"/>
                </a:rPr>
                <a:t>PD:28</a:t>
              </a:r>
            </a:p>
          </p:txBody>
        </p:sp>
      </p:grpSp>
      <p:graphicFrame>
        <p:nvGraphicFramePr>
          <p:cNvPr id="68" name="Table 68"/>
          <p:cNvGraphicFramePr/>
          <p:nvPr/>
        </p:nvGraphicFramePr>
        <p:xfrm>
          <a:off x="412698" y="1169800"/>
          <a:ext cx="5017092" cy="49554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2133"/>
                <a:gridCol w="982494"/>
                <a:gridCol w="1001949"/>
                <a:gridCol w="1441450"/>
                <a:gridCol w="819066"/>
              </a:tblGrid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Gene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MutSig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Fisher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LASSO+Logistic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Tree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TP53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#INF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0.304314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534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397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BCL3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6.578463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0.379915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22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324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FGFR3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4.114166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0.907361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97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ROS1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3.79366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0.715099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223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384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CDH20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3.402687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0.126267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136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197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CRTC1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1.353728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0.408134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758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416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MAPK14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0.985175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0.125272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921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521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PAX3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0.846119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0.48336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388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123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DAXX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0.453568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0.448639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87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166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NCOA4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0.450982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0.306448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69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TCF3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0.450982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0.344961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732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52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RECQL4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0.373311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0.479618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131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106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PLCG1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0.137132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319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41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SETD2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0.04839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0.082846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588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464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DA70D6"/>
                    </a:solidFill>
                  </a:tcPr>
                </a:tc>
              </a:tr>
              <a:tr h="309718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 b="1">
                          <a:latin typeface="Consolas"/>
                          <a:ea typeface="Consolas"/>
                          <a:cs typeface="Consolas"/>
                        </a:rPr>
                        <a:t>STK36</a:t>
                      </a:r>
                    </a:p>
                  </a:txBody>
                  <a:tcPr marL="9525" marR="9525" marT="9525" marB="9525" anchor="b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0.04839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0.536567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148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6350">
                      <a:solidFill>
                        <a:srgbClr val="000000"/>
                      </a:solidFill>
                      <a:round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400">
                          <a:latin typeface="Consolas"/>
                          <a:ea typeface="Consolas"/>
                          <a:cs typeface="Consolas"/>
                        </a:rPr>
                        <a:t>81</a:t>
                      </a:r>
                    </a:p>
                  </a:txBody>
                  <a:tcPr marL="9525" marR="9525" marT="9525" marB="9525" anchor="b" horzOverflow="overflow">
                    <a:lnL w="635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round/>
                    </a:lnT>
                    <a:lnB w="635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" name="Shape 69"/>
          <p:cNvSpPr/>
          <p:nvPr/>
        </p:nvSpPr>
        <p:spPr>
          <a:xfrm>
            <a:off x="5426630" y="4502555"/>
            <a:ext cx="4572001" cy="126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Targeted exome sequencing </a:t>
            </a:r>
          </a:p>
          <a:p>
            <a:pPr lvl="0"/>
            <a:r>
              <a:rPr sz="1600" u="sng">
                <a:solidFill>
                  <a:srgbClr val="548235"/>
                </a:solidFill>
                <a:latin typeface="Consolas"/>
                <a:ea typeface="Consolas"/>
                <a:cs typeface="Consolas"/>
                <a:sym typeface="Consolas"/>
              </a:rPr>
              <a:t>440 designed genes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of advanced </a:t>
            </a: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HCC patients </a:t>
            </a: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(recurrent in 2 years) </a:t>
            </a: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sz="1600" u="sng">
                <a:solidFill>
                  <a:srgbClr val="548235"/>
                </a:solidFill>
                <a:latin typeface="Consolas"/>
                <a:ea typeface="Consolas"/>
                <a:cs typeface="Consolas"/>
                <a:sym typeface="Consolas"/>
              </a:rPr>
              <a:t>Sorafenib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 treatment.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20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23" name="image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366" y="446965"/>
            <a:ext cx="4810733" cy="5920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21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26" name="image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242" y="677085"/>
            <a:ext cx="8320290" cy="5288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22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An analysis that assesses variation of only a single omic data can miss complex models that require variation across multiple levels of biological regulation.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Approaches need to be selected according to different types of scientific quations.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Key genomic factors, and importantly their interactions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Assembling all of these data types into a more complete biological story is immensely challenging.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Evaluating each data type carefully before integration is important to avoid downstream problems with the analysis.</a:t>
            </a:r>
          </a:p>
        </p:txBody>
      </p:sp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Key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628650" y="2769324"/>
            <a:ext cx="7886700" cy="62620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b="1" u="sng">
                <a:solidFill>
                  <a:srgbClr val="548235"/>
                </a:solidFill>
              </a:rPr>
              <a:t>3.  Density-based Cluster Analysis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6457950" y="6417316"/>
            <a:ext cx="2057400" cy="2431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557784">
              <a:defRPr sz="1098"/>
            </a:lvl1pPr>
          </a:lstStyle>
          <a:p>
            <a:pPr lvl="0">
              <a:defRPr sz="1800"/>
            </a:pPr>
            <a:fld id="{86CB4B4D-7CA3-9044-876B-883B54F8677D}" type="slidenum">
              <a:rPr sz="1098"/>
              <a:t>23</a:t>
            </a:fld>
            <a:endParaRPr sz="1098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24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36" name="Shape 236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Given a set of data points, partition them into a set of clusters: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 b="1" u="sng">
                <a:solidFill>
                  <a:srgbClr val="002060"/>
                </a:solidFill>
              </a:rPr>
              <a:t>as similar as possible within the same cluster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dissimilar to points in other cluster</a:t>
            </a:r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548235"/>
                </a:solidFill>
              </a:rPr>
              <a:t>General Overview of Cluster Analysis</a:t>
            </a:r>
          </a:p>
        </p:txBody>
      </p:sp>
      <p:pic>
        <p:nvPicPr>
          <p:cNvPr id="238" name="image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79" y="2668142"/>
            <a:ext cx="3039930" cy="303993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4073235" y="2772336"/>
            <a:ext cx="4810184" cy="228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lvl="0" indent="-285750">
              <a:buClr>
                <a:srgbClr val="743481"/>
              </a:buClr>
              <a:buSzPct val="100000"/>
              <a:buFont typeface="Arial"/>
              <a:buChar char="•"/>
            </a:pPr>
            <a:r>
              <a:rPr b="1">
                <a:solidFill>
                  <a:srgbClr val="743481"/>
                </a:solidFill>
                <a:latin typeface="Consolas"/>
                <a:ea typeface="Consolas"/>
                <a:cs typeface="Consolas"/>
                <a:sym typeface="Consolas"/>
              </a:rPr>
              <a:t>similarity measure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2"/>
            <a:r>
              <a:rPr sz="16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400">
                <a:latin typeface="Consolas"/>
                <a:ea typeface="Consolas"/>
                <a:cs typeface="Consolas"/>
                <a:sym typeface="Consolas"/>
              </a:rPr>
              <a:t>(Minkowski, Jaccard, cosine, cor, ... )</a:t>
            </a:r>
          </a:p>
          <a:p>
            <a:pPr marL="285750" lvl="0" indent="-285750">
              <a:buClr>
                <a:srgbClr val="743481"/>
              </a:buClr>
              <a:buSzPct val="100000"/>
              <a:buFont typeface="Arial"/>
              <a:buChar char="•"/>
            </a:pPr>
            <a:r>
              <a:rPr b="1">
                <a:solidFill>
                  <a:srgbClr val="743481"/>
                </a:solidFill>
                <a:latin typeface="Consolas"/>
                <a:ea typeface="Consolas"/>
                <a:cs typeface="Consolas"/>
                <a:sym typeface="Consolas"/>
              </a:rPr>
              <a:t>partition criteria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/>
            <a:r>
              <a:rPr sz="1600" b="1">
                <a:solidFill>
                  <a:srgbClr val="74348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400">
                <a:latin typeface="Consolas"/>
                <a:ea typeface="Consolas"/>
                <a:cs typeface="Consolas"/>
                <a:sym typeface="Consolas"/>
              </a:rPr>
              <a:t>number of clusters, hierarchical, exclusive,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/>
            <a:r>
              <a:rPr sz="1400">
                <a:latin typeface="Consolas"/>
                <a:ea typeface="Consolas"/>
                <a:cs typeface="Consolas"/>
                <a:sym typeface="Consolas"/>
              </a:rPr>
              <a:t>   quality...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285750" lvl="0" indent="-285750">
              <a:buClr>
                <a:srgbClr val="743481"/>
              </a:buClr>
              <a:buSzPct val="100000"/>
              <a:buFont typeface="Arial"/>
              <a:buChar char="•"/>
            </a:pPr>
            <a:r>
              <a:rPr b="1">
                <a:solidFill>
                  <a:srgbClr val="743481"/>
                </a:solidFill>
                <a:latin typeface="Consolas"/>
                <a:ea typeface="Consolas"/>
                <a:cs typeface="Consolas"/>
                <a:sym typeface="Consolas"/>
              </a:rPr>
              <a:t>scalability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400">
                <a:latin typeface="Consolas"/>
                <a:ea typeface="Consolas"/>
                <a:cs typeface="Consolas"/>
                <a:sym typeface="Consolas"/>
              </a:rPr>
              <a:t>large-scale, high dimension,subspace,...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285750" lvl="0" indent="-285750">
              <a:buClr>
                <a:srgbClr val="743481"/>
              </a:buClr>
              <a:buSzPct val="100000"/>
              <a:buFont typeface="Arial"/>
              <a:buChar char="•"/>
            </a:pPr>
            <a:r>
              <a:rPr b="1">
                <a:solidFill>
                  <a:srgbClr val="743481"/>
                </a:solidFill>
                <a:latin typeface="Consolas"/>
                <a:ea typeface="Consolas"/>
                <a:cs typeface="Consolas"/>
                <a:sym typeface="Consolas"/>
              </a:rPr>
              <a:t>noisy data/outliers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25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548235"/>
                </a:solidFill>
              </a:rPr>
              <a:t>Basic Clustering Methods</a:t>
            </a:r>
          </a:p>
        </p:txBody>
      </p:sp>
      <p:pic>
        <p:nvPicPr>
          <p:cNvPr id="243" name="image35.png"/>
          <p:cNvPicPr/>
          <p:nvPr/>
        </p:nvPicPr>
        <p:blipFill>
          <a:blip r:embed="rId2">
            <a:extLst/>
          </a:blip>
          <a:srcRect b="18976"/>
          <a:stretch>
            <a:fillRect/>
          </a:stretch>
        </p:blipFill>
        <p:spPr>
          <a:xfrm>
            <a:off x="1175616" y="1069688"/>
            <a:ext cx="6906202" cy="398260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276167" y="5266740"/>
            <a:ext cx="7100450" cy="78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// probabilistic model-based (Fuzzy,...), 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   high-dimension(subspace,spectral,DR,NMF,biclustering,...), 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   Network cluster, semi-supervised...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26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47" name="Shape 247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Model clusters as </a:t>
            </a:r>
            <a:r>
              <a:rPr sz="2000" b="1">
                <a:solidFill>
                  <a:srgbClr val="DA70D6"/>
                </a:solidFill>
              </a:rPr>
              <a:t>dense regions</a:t>
            </a:r>
            <a:r>
              <a:rPr sz="2000">
                <a:solidFill>
                  <a:srgbClr val="002060"/>
                </a:solidFill>
              </a:rPr>
              <a:t> in the data space, which is separated by sparse regions.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 b="1" u="sng">
                <a:solidFill>
                  <a:srgbClr val="002060"/>
                </a:solidFill>
              </a:rPr>
              <a:t>How do we define and find dense regions?</a:t>
            </a:r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Density-based Clustering</a:t>
            </a:r>
          </a:p>
        </p:txBody>
      </p:sp>
      <p:pic>
        <p:nvPicPr>
          <p:cNvPr id="249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275" y="2769466"/>
            <a:ext cx="5505450" cy="2686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27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52" name="image3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366" y="2910289"/>
            <a:ext cx="3056073" cy="300412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Density-Based Spatial Clustering of Applications with Noise</a:t>
            </a: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Find  </a:t>
            </a:r>
            <a:r>
              <a:rPr sz="2000" b="1" i="1" u="sng">
                <a:solidFill>
                  <a:srgbClr val="002060"/>
                </a:solidFill>
              </a:rPr>
              <a:t>core objects </a:t>
            </a:r>
            <a:r>
              <a:rPr sz="2000">
                <a:solidFill>
                  <a:srgbClr val="002060"/>
                </a:solidFill>
              </a:rPr>
              <a:t>and cluser by </a:t>
            </a:r>
            <a:r>
              <a:rPr sz="2000" b="1" i="1" u="sng">
                <a:solidFill>
                  <a:srgbClr val="002060"/>
                </a:solidFill>
              </a:rPr>
              <a:t>density-connectedness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1. DBSCAN</a:t>
            </a:r>
          </a:p>
        </p:txBody>
      </p:sp>
      <p:pic>
        <p:nvPicPr>
          <p:cNvPr id="255" name="image3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5775" y="1947571"/>
            <a:ext cx="6019801" cy="59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3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5185" y="3380790"/>
            <a:ext cx="2318434" cy="1685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40.png"/>
          <p:cNvPicPr/>
          <p:nvPr/>
        </p:nvPicPr>
        <p:blipFill>
          <a:blip r:embed="rId6">
            <a:extLst/>
          </a:blip>
          <a:srcRect b="4111"/>
          <a:stretch>
            <a:fillRect/>
          </a:stretch>
        </p:blipFill>
        <p:spPr>
          <a:xfrm>
            <a:off x="471560" y="2693382"/>
            <a:ext cx="4654917" cy="3346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6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28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62" name="image43.png"/>
          <p:cNvPicPr/>
          <p:nvPr/>
        </p:nvPicPr>
        <p:blipFill>
          <a:blip r:embed="rId3">
            <a:extLst/>
          </a:blip>
          <a:srcRect l="12947" t="11632" r="14575" b="14101"/>
          <a:stretch>
            <a:fillRect/>
          </a:stretch>
        </p:blipFill>
        <p:spPr>
          <a:xfrm>
            <a:off x="612842" y="1917969"/>
            <a:ext cx="3531141" cy="2714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4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1029" y="987390"/>
            <a:ext cx="3363914" cy="228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4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1029" y="3655978"/>
            <a:ext cx="3363914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3231095" y="5418759"/>
            <a:ext cx="2031141" cy="46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400">
                <a:latin typeface="Consolas"/>
                <a:ea typeface="Consolas"/>
                <a:cs typeface="Consolas"/>
                <a:sym typeface="Consolas"/>
              </a:rPr>
              <a:t>//varying densities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lvl="0"/>
            <a:r>
              <a:rPr sz="1400">
                <a:latin typeface="Consolas"/>
                <a:ea typeface="Consolas"/>
                <a:cs typeface="Consolas"/>
                <a:sym typeface="Consolas"/>
              </a:rPr>
              <a:t>//high-dimension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29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Ordering Points to Identify </a:t>
            </a:r>
            <a:r>
              <a:rPr sz="2000" b="1">
                <a:solidFill>
                  <a:srgbClr val="002060"/>
                </a:solidFill>
              </a:rPr>
              <a:t>Clustering Structures</a:t>
            </a:r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2. OPTICS</a:t>
            </a:r>
          </a:p>
        </p:txBody>
      </p:sp>
      <p:pic>
        <p:nvPicPr>
          <p:cNvPr id="272" name="image4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4893" y="1683036"/>
            <a:ext cx="4068131" cy="204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4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058" y="3788786"/>
            <a:ext cx="3771901" cy="40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4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222" y="4274839"/>
            <a:ext cx="527685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4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5950" y="5310737"/>
            <a:ext cx="4695826" cy="72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Clinical Information</a:t>
            </a:r>
          </a:p>
        </p:txBody>
      </p:sp>
      <p:pic>
        <p:nvPicPr>
          <p:cNvPr id="73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5355" y="2372577"/>
            <a:ext cx="1057276" cy="131445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887386" y="5000857"/>
            <a:ext cx="1659368" cy="28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400">
                <a:latin typeface="Consolas"/>
                <a:ea typeface="Consolas"/>
                <a:cs typeface="Consolas"/>
                <a:sym typeface="Consolas"/>
              </a:rPr>
              <a:t>Sex: Fisher</a:t>
            </a:r>
            <a:r>
              <a:rPr sz="1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：</a:t>
            </a:r>
            <a:r>
              <a:rPr sz="1400">
                <a:latin typeface="Consolas"/>
                <a:ea typeface="Consolas"/>
                <a:cs typeface="Consolas"/>
                <a:sym typeface="Consolas"/>
              </a:rPr>
              <a:t>0.08</a:t>
            </a:r>
          </a:p>
        </p:txBody>
      </p:sp>
      <p:sp>
        <p:nvSpPr>
          <p:cNvPr id="75" name="Shape 75"/>
          <p:cNvSpPr/>
          <p:nvPr/>
        </p:nvSpPr>
        <p:spPr>
          <a:xfrm>
            <a:off x="2878497" y="5000857"/>
            <a:ext cx="1854879" cy="28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400">
                <a:latin typeface="Consolas"/>
                <a:ea typeface="Consolas"/>
                <a:cs typeface="Consolas"/>
                <a:sym typeface="Consolas"/>
              </a:rPr>
              <a:t>Age: Fisher</a:t>
            </a:r>
            <a:r>
              <a:rPr sz="1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：</a:t>
            </a:r>
            <a:r>
              <a:rPr sz="1400">
                <a:latin typeface="Consolas"/>
                <a:ea typeface="Consolas"/>
                <a:cs typeface="Consolas"/>
                <a:sym typeface="Consolas"/>
              </a:rPr>
              <a:t>0.2551</a:t>
            </a:r>
          </a:p>
        </p:txBody>
      </p:sp>
      <p:pic>
        <p:nvPicPr>
          <p:cNvPr id="76" name="image2.png"/>
          <p:cNvPicPr/>
          <p:nvPr/>
        </p:nvPicPr>
        <p:blipFill>
          <a:blip r:embed="rId3">
            <a:extLst/>
          </a:blip>
          <a:srcRect l="7400" t="2388" r="39786" b="9481"/>
          <a:stretch>
            <a:fillRect/>
          </a:stretch>
        </p:blipFill>
        <p:spPr>
          <a:xfrm>
            <a:off x="2878497" y="1069688"/>
            <a:ext cx="1595337" cy="374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3.png"/>
          <p:cNvPicPr/>
          <p:nvPr/>
        </p:nvPicPr>
        <p:blipFill>
          <a:blip r:embed="rId4">
            <a:extLst/>
          </a:blip>
          <a:srcRect l="5576" r="26273" b="9304"/>
          <a:stretch>
            <a:fillRect/>
          </a:stretch>
        </p:blipFill>
        <p:spPr>
          <a:xfrm>
            <a:off x="4750161" y="972477"/>
            <a:ext cx="3038479" cy="383722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4958806" y="5000857"/>
            <a:ext cx="2832432" cy="28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400">
                <a:latin typeface="Consolas"/>
                <a:ea typeface="Consolas"/>
                <a:cs typeface="Consolas"/>
                <a:sym typeface="Consolas"/>
              </a:rPr>
              <a:t>Recurrent time: Fisher</a:t>
            </a:r>
            <a:r>
              <a:rPr sz="1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：</a:t>
            </a:r>
            <a:r>
              <a:rPr sz="1400">
                <a:latin typeface="Consolas"/>
                <a:ea typeface="Consolas"/>
                <a:cs typeface="Consolas"/>
                <a:sym typeface="Consolas"/>
              </a:rPr>
              <a:t>0.562</a:t>
            </a:r>
          </a:p>
        </p:txBody>
      </p:sp>
      <p:pic>
        <p:nvPicPr>
          <p:cNvPr id="79" name="image4.png"/>
          <p:cNvPicPr/>
          <p:nvPr/>
        </p:nvPicPr>
        <p:blipFill>
          <a:blip r:embed="rId5">
            <a:extLst/>
          </a:blip>
          <a:srcRect l="5943" t="3068" r="31823" b="5357"/>
          <a:stretch>
            <a:fillRect/>
          </a:stretch>
        </p:blipFill>
        <p:spPr>
          <a:xfrm>
            <a:off x="457755" y="1108776"/>
            <a:ext cx="2334026" cy="3852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30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280" name="image4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712" y="1035994"/>
            <a:ext cx="7290883" cy="4860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31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DENsity-based CLUstEring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Clustering based on density distribution function</a:t>
            </a:r>
          </a:p>
          <a:p>
            <a:pPr marL="765810" lvl="1" indent="-308610">
              <a:buFont typeface="Arial"/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002060"/>
                </a:solidFill>
              </a:rPr>
              <a:t>Up to now, our methods are looking for </a:t>
            </a:r>
            <a:r>
              <a:rPr b="1" u="sng">
                <a:solidFill>
                  <a:srgbClr val="743481"/>
                </a:solidFill>
              </a:rPr>
              <a:t>dense areas</a:t>
            </a:r>
          </a:p>
          <a:p>
            <a:pPr marL="765810" lvl="1" indent="-308610">
              <a:buFont typeface="Arial"/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002060"/>
                </a:solidFill>
              </a:rPr>
              <a:t>DENCLUE uses </a:t>
            </a:r>
            <a:r>
              <a:rPr b="1" u="sng">
                <a:solidFill>
                  <a:srgbClr val="743481"/>
                </a:solidFill>
              </a:rPr>
              <a:t>density</a:t>
            </a:r>
            <a:r>
              <a:rPr>
                <a:solidFill>
                  <a:srgbClr val="002060"/>
                </a:solidFill>
              </a:rPr>
              <a:t> directly</a:t>
            </a:r>
          </a:p>
        </p:txBody>
      </p:sp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3. DENCLUE</a:t>
            </a:r>
          </a:p>
        </p:txBody>
      </p:sp>
      <p:pic>
        <p:nvPicPr>
          <p:cNvPr id="285" name="image49.png" descr="C:\anne\courses\datamining\centerVSarbitrary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064" y="3202020"/>
            <a:ext cx="5507888" cy="247893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5768501" y="3560324"/>
            <a:ext cx="2366475" cy="243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200"/>
              <a:t>//kernel density estimation</a:t>
            </a:r>
          </a:p>
        </p:txBody>
      </p:sp>
      <p:grpSp>
        <p:nvGrpSpPr>
          <p:cNvPr id="289" name="Group 289"/>
          <p:cNvGrpSpPr/>
          <p:nvPr/>
        </p:nvGrpSpPr>
        <p:grpSpPr>
          <a:xfrm>
            <a:off x="5768500" y="4667444"/>
            <a:ext cx="2980944" cy="830996"/>
            <a:chOff x="0" y="0"/>
            <a:chExt cx="2980942" cy="830995"/>
          </a:xfrm>
        </p:grpSpPr>
        <p:sp>
          <p:nvSpPr>
            <p:cNvPr id="287" name="Shape 287"/>
            <p:cNvSpPr/>
            <p:nvPr/>
          </p:nvSpPr>
          <p:spPr>
            <a:xfrm>
              <a:off x="-1" y="-1"/>
              <a:ext cx="2980944" cy="83099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-1" y="-1"/>
              <a:ext cx="2980944" cy="320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 lvl="0"/>
              <a:r>
                <a:t> </a:t>
              </a:r>
            </a:p>
          </p:txBody>
        </p:sp>
      </p:grpSp>
      <p:grpSp>
        <p:nvGrpSpPr>
          <p:cNvPr id="292" name="Group 292"/>
          <p:cNvGrpSpPr/>
          <p:nvPr/>
        </p:nvGrpSpPr>
        <p:grpSpPr>
          <a:xfrm>
            <a:off x="509048" y="5794030"/>
            <a:ext cx="7798633" cy="400051"/>
            <a:chOff x="0" y="0"/>
            <a:chExt cx="7798631" cy="400050"/>
          </a:xfrm>
        </p:grpSpPr>
        <p:sp>
          <p:nvSpPr>
            <p:cNvPr id="290" name="Shape 290"/>
            <p:cNvSpPr/>
            <p:nvPr/>
          </p:nvSpPr>
          <p:spPr>
            <a:xfrm>
              <a:off x="-1" y="35603"/>
              <a:ext cx="6751498" cy="264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// By efficient data structure, DENCLUE is much faster than others. </a:t>
              </a:r>
            </a:p>
          </p:txBody>
        </p:sp>
        <p:pic>
          <p:nvPicPr>
            <p:cNvPr id="291" name="image50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93731" y="0"/>
              <a:ext cx="1104901" cy="400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32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4. Paper Introduction</a:t>
            </a:r>
          </a:p>
        </p:txBody>
      </p:sp>
      <p:pic>
        <p:nvPicPr>
          <p:cNvPr id="298" name="image5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222" y="1162657"/>
            <a:ext cx="7475830" cy="394975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6254884" y="5272390"/>
            <a:ext cx="1779944" cy="29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600"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sz="1600" i="1">
                <a:latin typeface="Consolas"/>
                <a:ea typeface="Consolas"/>
                <a:cs typeface="Consolas"/>
                <a:sym typeface="Consolas"/>
              </a:rPr>
              <a:t>Science</a:t>
            </a:r>
            <a:r>
              <a:rPr sz="1600">
                <a:latin typeface="Consolas"/>
                <a:ea typeface="Consolas"/>
                <a:cs typeface="Consolas"/>
                <a:sym typeface="Consolas"/>
              </a:rPr>
              <a:t>, 2014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33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302" name="image5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048" y="444838"/>
            <a:ext cx="8266195" cy="35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5" name="Group 305"/>
          <p:cNvGrpSpPr/>
          <p:nvPr/>
        </p:nvGrpSpPr>
        <p:grpSpPr>
          <a:xfrm>
            <a:off x="680935" y="4296898"/>
            <a:ext cx="6539922" cy="838201"/>
            <a:chOff x="0" y="0"/>
            <a:chExt cx="6539921" cy="838200"/>
          </a:xfrm>
        </p:grpSpPr>
        <p:sp>
          <p:nvSpPr>
            <p:cNvPr id="303" name="Shape 303"/>
            <p:cNvSpPr/>
            <p:nvPr/>
          </p:nvSpPr>
          <p:spPr>
            <a:xfrm>
              <a:off x="-1" y="190499"/>
              <a:ext cx="1779944" cy="298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600"/>
                <a:t>local density: </a:t>
              </a:r>
            </a:p>
          </p:txBody>
        </p:sp>
        <p:pic>
          <p:nvPicPr>
            <p:cNvPr id="304" name="image5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72645" y="0"/>
              <a:ext cx="4867276" cy="838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8" name="Group 308"/>
          <p:cNvGrpSpPr/>
          <p:nvPr/>
        </p:nvGrpSpPr>
        <p:grpSpPr>
          <a:xfrm>
            <a:off x="680935" y="5135098"/>
            <a:ext cx="5588339" cy="581026"/>
            <a:chOff x="0" y="0"/>
            <a:chExt cx="5588337" cy="581025"/>
          </a:xfrm>
        </p:grpSpPr>
        <p:sp>
          <p:nvSpPr>
            <p:cNvPr id="306" name="Shape 306"/>
            <p:cNvSpPr/>
            <p:nvPr/>
          </p:nvSpPr>
          <p:spPr>
            <a:xfrm>
              <a:off x="-1" y="29329"/>
              <a:ext cx="4126071" cy="298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600"/>
                <a:t>distance from other densier points: </a:t>
              </a:r>
            </a:p>
          </p:txBody>
        </p:sp>
        <p:pic>
          <p:nvPicPr>
            <p:cNvPr id="307" name="image5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78612" y="0"/>
              <a:ext cx="1609726" cy="581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34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313" name="image5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00" y="956046"/>
            <a:ext cx="8007183" cy="4852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5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8125" y="2051928"/>
            <a:ext cx="1047750" cy="400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35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317" name="Shape 317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2060"/>
                </a:solidFill>
              </a:rPr>
              <a:t> </a:t>
            </a:r>
            <a:r>
              <a:rPr sz="2000" i="1">
                <a:solidFill>
                  <a:srgbClr val="002060"/>
                </a:solidFill>
              </a:rPr>
              <a:t>t</a:t>
            </a:r>
            <a:r>
              <a:rPr sz="2000">
                <a:solidFill>
                  <a:srgbClr val="002060"/>
                </a:solidFill>
              </a:rPr>
              <a:t>-distributed stochastic neighbor embedding (nonlinearly dimensionality reduction )(</a:t>
            </a:r>
            <a:r>
              <a:rPr sz="1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  <a:hlinkClick r:id="rId2"/>
              </a:rPr>
              <a:t>Laurens van der Maaten</a:t>
            </a:r>
            <a:r>
              <a:rPr sz="1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sz="1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Geoffrey Hinton</a:t>
            </a:r>
            <a:r>
              <a:rPr sz="1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,2008</a:t>
            </a:r>
            <a:r>
              <a:rPr sz="200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5. t-SNE</a:t>
            </a:r>
          </a:p>
        </p:txBody>
      </p:sp>
      <p:pic>
        <p:nvPicPr>
          <p:cNvPr id="319" name="image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300" y="1872980"/>
            <a:ext cx="2511561" cy="131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58.g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222" y="3414410"/>
            <a:ext cx="2717261" cy="271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59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90360" y="1867218"/>
            <a:ext cx="3944688" cy="434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6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16735" y="1655900"/>
            <a:ext cx="1725191" cy="1433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36</a:t>
            </a:fld>
            <a:endParaRPr sz="1200" b="1">
              <a:solidFill>
                <a:srgbClr val="888888"/>
              </a:solidFill>
            </a:endParaRPr>
          </a:p>
        </p:txBody>
      </p:sp>
      <p:grpSp>
        <p:nvGrpSpPr>
          <p:cNvPr id="327" name="Group 327"/>
          <p:cNvGrpSpPr/>
          <p:nvPr/>
        </p:nvGrpSpPr>
        <p:grpSpPr>
          <a:xfrm>
            <a:off x="787942" y="668215"/>
            <a:ext cx="2402803" cy="421283"/>
            <a:chOff x="0" y="0"/>
            <a:chExt cx="2402802" cy="421281"/>
          </a:xfrm>
        </p:grpSpPr>
        <p:pic>
          <p:nvPicPr>
            <p:cNvPr id="325" name="image6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38852" y="0"/>
              <a:ext cx="963951" cy="421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Shape 326"/>
            <p:cNvSpPr/>
            <p:nvPr/>
          </p:nvSpPr>
          <p:spPr>
            <a:xfrm>
              <a:off x="-1" y="50934"/>
              <a:ext cx="1444783" cy="298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600"/>
                <a:t>Data Points:</a:t>
              </a:r>
            </a:p>
          </p:txBody>
        </p:sp>
      </p:grpSp>
      <p:grpSp>
        <p:nvGrpSpPr>
          <p:cNvPr id="330" name="Group 330"/>
          <p:cNvGrpSpPr/>
          <p:nvPr/>
        </p:nvGrpSpPr>
        <p:grpSpPr>
          <a:xfrm>
            <a:off x="5541524" y="629142"/>
            <a:ext cx="2287353" cy="441216"/>
            <a:chOff x="0" y="0"/>
            <a:chExt cx="2287352" cy="441214"/>
          </a:xfrm>
        </p:grpSpPr>
        <p:sp>
          <p:nvSpPr>
            <p:cNvPr id="328" name="Shape 328"/>
            <p:cNvSpPr/>
            <p:nvPr/>
          </p:nvSpPr>
          <p:spPr>
            <a:xfrm>
              <a:off x="-1" y="80438"/>
              <a:ext cx="1333063" cy="298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600"/>
                <a:t>Map Points:</a:t>
              </a:r>
            </a:p>
          </p:txBody>
        </p:sp>
        <p:pic>
          <p:nvPicPr>
            <p:cNvPr id="329" name="image6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26643" y="0"/>
              <a:ext cx="960710" cy="441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1" name="Shape 331"/>
          <p:cNvSpPr/>
          <p:nvPr/>
        </p:nvSpPr>
        <p:spPr>
          <a:xfrm>
            <a:off x="3317131" y="911091"/>
            <a:ext cx="2140087" cy="1"/>
          </a:xfrm>
          <a:prstGeom prst="line">
            <a:avLst/>
          </a:prstGeom>
          <a:ln w="12700">
            <a:solidFill>
              <a:srgbClr val="0000FF"/>
            </a:solidFill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3385225" y="640847"/>
            <a:ext cx="1947525" cy="24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200"/>
              <a:t>Conserve the structure</a:t>
            </a:r>
          </a:p>
        </p:txBody>
      </p:sp>
      <p:pic>
        <p:nvPicPr>
          <p:cNvPr id="333" name="image6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244" y="1691358"/>
            <a:ext cx="3091675" cy="60699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359922" y="1221152"/>
            <a:ext cx="2115105" cy="29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 u="sng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1600" b="1" u="sng">
                <a:solidFill>
                  <a:srgbClr val="0000FF"/>
                </a:solidFill>
              </a:rPr>
              <a:t>Similarity Matrix:</a:t>
            </a:r>
          </a:p>
        </p:txBody>
      </p:sp>
      <p:pic>
        <p:nvPicPr>
          <p:cNvPr id="335" name="image6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244" y="2430001"/>
            <a:ext cx="1613678" cy="572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6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6770" y="2036734"/>
            <a:ext cx="3662794" cy="58088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3819728" y="2327175"/>
            <a:ext cx="1131652" cy="1"/>
          </a:xfrm>
          <a:prstGeom prst="line">
            <a:avLst/>
          </a:prstGeom>
          <a:ln w="12700">
            <a:solidFill>
              <a:srgbClr val="0000FF"/>
            </a:solidFill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340" name="Group 340"/>
          <p:cNvGrpSpPr/>
          <p:nvPr/>
        </p:nvGrpSpPr>
        <p:grpSpPr>
          <a:xfrm>
            <a:off x="2427152" y="3186391"/>
            <a:ext cx="3916801" cy="571990"/>
            <a:chOff x="0" y="0"/>
            <a:chExt cx="3916800" cy="571989"/>
          </a:xfrm>
        </p:grpSpPr>
        <p:sp>
          <p:nvSpPr>
            <p:cNvPr id="338" name="Shape 338"/>
            <p:cNvSpPr/>
            <p:nvPr/>
          </p:nvSpPr>
          <p:spPr>
            <a:xfrm>
              <a:off x="0" y="19870"/>
              <a:ext cx="1658103" cy="3183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lvl="0"/>
              <a:r>
                <a:rPr sz="1600">
                  <a:latin typeface="Consolas"/>
                  <a:ea typeface="Consolas"/>
                  <a:cs typeface="Consolas"/>
                  <a:sym typeface="Consolas"/>
                </a:rPr>
                <a:t>KL divergence</a:t>
              </a:r>
              <a:r>
                <a:rPr sz="1600">
                  <a:latin typeface="ＭＳ Ｐゴシック"/>
                  <a:ea typeface="ＭＳ Ｐゴシック"/>
                  <a:cs typeface="ＭＳ Ｐゴシック"/>
                  <a:sym typeface="ＭＳ Ｐゴシック"/>
                </a:rPr>
                <a:t>：</a:t>
              </a:r>
            </a:p>
          </p:txBody>
        </p:sp>
        <p:pic>
          <p:nvPicPr>
            <p:cNvPr id="339" name="image66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687646" y="0"/>
              <a:ext cx="2229155" cy="5719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1" name="image6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7246" y="4376229"/>
            <a:ext cx="5134279" cy="178899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407245" y="3848122"/>
            <a:ext cx="2226825" cy="29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 u="sng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1600" b="1" u="sng">
                <a:solidFill>
                  <a:srgbClr val="0000FF"/>
                </a:solidFill>
              </a:rPr>
              <a:t>Why t-distribution:</a:t>
            </a:r>
          </a:p>
        </p:txBody>
      </p:sp>
      <p:pic>
        <p:nvPicPr>
          <p:cNvPr id="343" name="image6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41524" y="3758381"/>
            <a:ext cx="3284171" cy="2313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37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Paper Introduction 1</a:t>
            </a:r>
          </a:p>
        </p:txBody>
      </p:sp>
      <p:pic>
        <p:nvPicPr>
          <p:cNvPr id="347" name="image6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222" y="2859578"/>
            <a:ext cx="7583477" cy="2887332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588400" y="1279566"/>
            <a:ext cx="7387168" cy="956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17500" lvl="0" indent="-317500">
              <a:buSzPct val="100000"/>
              <a:buFont typeface="Arial"/>
              <a:buChar char="•"/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Genetic </a:t>
            </a:r>
            <a:r>
              <a:rPr sz="2000" b="1">
                <a:solidFill>
                  <a:srgbClr val="3857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heterogeneity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between and within </a:t>
            </a:r>
            <a:r>
              <a:rPr sz="2000" b="1">
                <a:solidFill>
                  <a:srgbClr val="3857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 tumors</a:t>
            </a: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285750" lvl="0" indent="-285750">
              <a:buClr>
                <a:srgbClr val="385724"/>
              </a:buClr>
              <a:buSzPct val="100000"/>
              <a:buFont typeface="Arial"/>
              <a:buChar char="•"/>
            </a:pPr>
            <a:endParaRPr sz="2000" b="1">
              <a:solidFill>
                <a:srgbClr val="3857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7500" lvl="0" indent="-317500">
              <a:buClr>
                <a:srgbClr val="385724"/>
              </a:buClr>
              <a:buSzPct val="100000"/>
              <a:buFont typeface="Arial"/>
              <a:buChar char="•"/>
            </a:pPr>
            <a:r>
              <a:rPr sz="2000" b="1" u="sng">
                <a:solidFill>
                  <a:srgbClr val="3857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Mixed-membership</a:t>
            </a:r>
            <a:r>
              <a:rPr sz="2000" b="1" u="sng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each sample as a mixture of genomic subtypes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38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351" name="image7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569" y="419770"/>
            <a:ext cx="3505201" cy="39433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4" name="Group 354"/>
          <p:cNvGrpSpPr/>
          <p:nvPr/>
        </p:nvGrpSpPr>
        <p:grpSpPr>
          <a:xfrm>
            <a:off x="4876303" y="3466350"/>
            <a:ext cx="3382174" cy="264254"/>
            <a:chOff x="0" y="0"/>
            <a:chExt cx="3382173" cy="264252"/>
          </a:xfrm>
        </p:grpSpPr>
        <p:sp>
          <p:nvSpPr>
            <p:cNvPr id="352" name="Shape 352"/>
            <p:cNvSpPr/>
            <p:nvPr/>
          </p:nvSpPr>
          <p:spPr>
            <a:xfrm>
              <a:off x="540887" y="0"/>
              <a:ext cx="2841287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0000FF"/>
                  </a:solidFill>
                </a:rPr>
                <a:t>Genomic feature for sample i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0" y="153886"/>
              <a:ext cx="507460" cy="1"/>
            </a:xfrm>
            <a:prstGeom prst="line">
              <a:avLst/>
            </a:prstGeom>
            <a:noFill/>
            <a:ln w="12700" cap="flat">
              <a:solidFill>
                <a:srgbClr val="0000FF"/>
              </a:solidFill>
              <a:prstDash val="dash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620200" y="830596"/>
            <a:ext cx="1737875" cy="1157592"/>
            <a:chOff x="0" y="0"/>
            <a:chExt cx="1737873" cy="1157590"/>
          </a:xfrm>
        </p:grpSpPr>
        <p:sp>
          <p:nvSpPr>
            <p:cNvPr id="355" name="Shape 355"/>
            <p:cNvSpPr/>
            <p:nvPr/>
          </p:nvSpPr>
          <p:spPr>
            <a:xfrm>
              <a:off x="1452914" y="0"/>
              <a:ext cx="204281" cy="115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20"/>
                    <a:pt x="10800" y="19633"/>
                  </a:cubicBezTo>
                  <a:lnTo>
                    <a:pt x="10800" y="12767"/>
                  </a:lnTo>
                  <a:cubicBezTo>
                    <a:pt x="10800" y="11680"/>
                    <a:pt x="5965" y="10800"/>
                    <a:pt x="0" y="10800"/>
                  </a:cubicBezTo>
                  <a:cubicBezTo>
                    <a:pt x="5965" y="10800"/>
                    <a:pt x="10800" y="9920"/>
                    <a:pt x="10800" y="8833"/>
                  </a:cubicBezTo>
                  <a:lnTo>
                    <a:pt x="10800" y="1967"/>
                  </a:lnTo>
                  <a:cubicBezTo>
                    <a:pt x="10800" y="880"/>
                    <a:pt x="15635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38572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385724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0" y="317185"/>
              <a:ext cx="1737874" cy="467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lvl="0"/>
              <a:r>
                <a:rPr sz="1400">
                  <a:solidFill>
                    <a:srgbClr val="385724"/>
                  </a:solidFill>
                  <a:latin typeface="Consolas"/>
                  <a:ea typeface="Consolas"/>
                  <a:cs typeface="Consolas"/>
                  <a:sym typeface="Consolas"/>
                </a:rPr>
                <a:t>Laplace distri: </a:t>
              </a:r>
              <a:endParaRPr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  <a:p>
              <a:pPr lvl="0"/>
              <a:r>
                <a:rPr sz="1400">
                  <a:solidFill>
                    <a:srgbClr val="385724"/>
                  </a:solidFill>
                  <a:latin typeface="Consolas"/>
                  <a:ea typeface="Consolas"/>
                  <a:cs typeface="Consolas"/>
                  <a:sym typeface="Consolas"/>
                </a:rPr>
                <a:t>sparsity</a:t>
              </a:r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5031959" y="830595"/>
            <a:ext cx="2590293" cy="1157592"/>
            <a:chOff x="0" y="0"/>
            <a:chExt cx="2590292" cy="1157590"/>
          </a:xfrm>
        </p:grpSpPr>
        <p:sp>
          <p:nvSpPr>
            <p:cNvPr id="358" name="Shape 358"/>
            <p:cNvSpPr/>
            <p:nvPr/>
          </p:nvSpPr>
          <p:spPr>
            <a:xfrm>
              <a:off x="0" y="0"/>
              <a:ext cx="184811" cy="115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1157"/>
                    <a:pt x="10800" y="2584"/>
                  </a:cubicBezTo>
                  <a:lnTo>
                    <a:pt x="10800" y="8216"/>
                  </a:lnTo>
                  <a:cubicBezTo>
                    <a:pt x="10800" y="9643"/>
                    <a:pt x="15635" y="10800"/>
                    <a:pt x="21600" y="10800"/>
                  </a:cubicBezTo>
                  <a:cubicBezTo>
                    <a:pt x="15635" y="10800"/>
                    <a:pt x="10800" y="11957"/>
                    <a:pt x="10800" y="13384"/>
                  </a:cubicBezTo>
                  <a:lnTo>
                    <a:pt x="10800" y="19016"/>
                  </a:lnTo>
                  <a:cubicBezTo>
                    <a:pt x="10800" y="20443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38572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35538" y="443999"/>
              <a:ext cx="2254755" cy="264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solidFill>
                    <a:srgbClr val="385724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385724"/>
                  </a:solidFill>
                </a:rPr>
                <a:t>Dirichlet distribution</a:t>
              </a:r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818972" y="2616535"/>
            <a:ext cx="1787403" cy="1157592"/>
            <a:chOff x="0" y="0"/>
            <a:chExt cx="1787401" cy="1157590"/>
          </a:xfrm>
        </p:grpSpPr>
        <p:sp>
          <p:nvSpPr>
            <p:cNvPr id="361" name="Shape 361"/>
            <p:cNvSpPr/>
            <p:nvPr/>
          </p:nvSpPr>
          <p:spPr>
            <a:xfrm>
              <a:off x="1583123" y="0"/>
              <a:ext cx="204279" cy="115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20"/>
                    <a:pt x="10800" y="19633"/>
                  </a:cubicBezTo>
                  <a:lnTo>
                    <a:pt x="10800" y="12767"/>
                  </a:lnTo>
                  <a:cubicBezTo>
                    <a:pt x="10800" y="11680"/>
                    <a:pt x="5965" y="10800"/>
                    <a:pt x="0" y="10800"/>
                  </a:cubicBezTo>
                  <a:cubicBezTo>
                    <a:pt x="5965" y="10800"/>
                    <a:pt x="10800" y="9920"/>
                    <a:pt x="10800" y="8833"/>
                  </a:cubicBezTo>
                  <a:lnTo>
                    <a:pt x="10800" y="1967"/>
                  </a:lnTo>
                  <a:cubicBezTo>
                    <a:pt x="10800" y="880"/>
                    <a:pt x="15635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38572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385724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-1" y="424906"/>
              <a:ext cx="1570469" cy="264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solidFill>
                    <a:srgbClr val="385724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385724"/>
                  </a:solidFill>
                </a:rPr>
                <a:t>Gaussian distri</a:t>
              </a:r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620200" y="2205796"/>
            <a:ext cx="6758746" cy="940555"/>
            <a:chOff x="0" y="0"/>
            <a:chExt cx="6758744" cy="940554"/>
          </a:xfrm>
        </p:grpSpPr>
        <p:grpSp>
          <p:nvGrpSpPr>
            <p:cNvPr id="368" name="Group 368"/>
            <p:cNvGrpSpPr/>
            <p:nvPr/>
          </p:nvGrpSpPr>
          <p:grpSpPr>
            <a:xfrm>
              <a:off x="-1" y="-1"/>
              <a:ext cx="6620759" cy="271961"/>
              <a:chOff x="0" y="0"/>
              <a:chExt cx="6620757" cy="271959"/>
            </a:xfrm>
          </p:grpSpPr>
          <p:grpSp>
            <p:nvGrpSpPr>
              <p:cNvPr id="366" name="Group 366"/>
              <p:cNvGrpSpPr/>
              <p:nvPr/>
            </p:nvGrpSpPr>
            <p:grpSpPr>
              <a:xfrm>
                <a:off x="-1" y="0"/>
                <a:ext cx="6620760" cy="271960"/>
                <a:chOff x="0" y="0"/>
                <a:chExt cx="6620758" cy="271959"/>
              </a:xfrm>
            </p:grpSpPr>
            <p:sp>
              <p:nvSpPr>
                <p:cNvPr id="364" name="Shape 364"/>
                <p:cNvSpPr/>
                <p:nvPr/>
              </p:nvSpPr>
              <p:spPr>
                <a:xfrm>
                  <a:off x="0" y="7707"/>
                  <a:ext cx="1765978" cy="2642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sz="1400">
                      <a:solidFill>
                        <a:srgbClr val="0000FF"/>
                      </a:solidFill>
                      <a:latin typeface="Consolas"/>
                      <a:ea typeface="Consolas"/>
                      <a:cs typeface="Consolas"/>
                      <a:sym typeface="Consolas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0000FF"/>
                      </a:solidFill>
                    </a:rPr>
                    <a:t>cluster centroids</a:t>
                  </a:r>
                </a:p>
              </p:txBody>
            </p:sp>
            <p:sp>
              <p:nvSpPr>
                <p:cNvPr id="365" name="Shape 365"/>
                <p:cNvSpPr/>
                <p:nvPr/>
              </p:nvSpPr>
              <p:spPr>
                <a:xfrm>
                  <a:off x="4757025" y="0"/>
                  <a:ext cx="1863734" cy="2642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sz="1400">
                      <a:solidFill>
                        <a:srgbClr val="0000FF"/>
                      </a:solidFill>
                      <a:latin typeface="Consolas"/>
                      <a:ea typeface="Consolas"/>
                      <a:cs typeface="Consolas"/>
                      <a:sym typeface="Consolas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0000FF"/>
                      </a:solidFill>
                    </a:rPr>
                    <a:t>mixture parameters</a:t>
                  </a:r>
                </a:p>
              </p:txBody>
            </p:sp>
          </p:grpSp>
          <p:sp>
            <p:nvSpPr>
              <p:cNvPr id="367" name="Shape 367"/>
              <p:cNvSpPr/>
              <p:nvPr/>
            </p:nvSpPr>
            <p:spPr>
              <a:xfrm flipV="1">
                <a:off x="3719459" y="153887"/>
                <a:ext cx="1027839" cy="7708"/>
              </a:xfrm>
              <a:prstGeom prst="line">
                <a:avLst/>
              </a:prstGeom>
              <a:noFill/>
              <a:ln w="12700" cap="flat">
                <a:solidFill>
                  <a:srgbClr val="0000FF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369" name="image7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96569" y="302379"/>
              <a:ext cx="2162176" cy="63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1" name="image72.png"/>
          <p:cNvPicPr/>
          <p:nvPr/>
        </p:nvPicPr>
        <p:blipFill>
          <a:blip r:embed="rId4">
            <a:extLst/>
          </a:blip>
          <a:srcRect r="7248"/>
          <a:stretch>
            <a:fillRect/>
          </a:stretch>
        </p:blipFill>
        <p:spPr>
          <a:xfrm>
            <a:off x="343446" y="4387174"/>
            <a:ext cx="4688515" cy="117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7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006" y="5820574"/>
            <a:ext cx="4330674" cy="360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7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16769" y="4011862"/>
            <a:ext cx="3697534" cy="2093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1" animBg="1" advAuto="0"/>
      <p:bldP spid="357" grpId="3" animBg="1" advAuto="0"/>
      <p:bldP spid="360" grpId="4" animBg="1" advAuto="0"/>
      <p:bldP spid="363" grpId="5" animBg="1" advAuto="0"/>
      <p:bldP spid="370" grpId="2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39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376" name="image7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23" y="586091"/>
            <a:ext cx="4636298" cy="4725212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857353" y="5474756"/>
            <a:ext cx="3455748" cy="29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//in vitro tissue mixture data</a:t>
            </a:r>
          </a:p>
        </p:txBody>
      </p:sp>
      <p:pic>
        <p:nvPicPr>
          <p:cNvPr id="378" name="image7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5868" y="526407"/>
            <a:ext cx="3691849" cy="4844578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5567112" y="5477998"/>
            <a:ext cx="2673707" cy="29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600"/>
              <a:t>//TCGA 202 GBM samnples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4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139341" y="400723"/>
            <a:ext cx="1277203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HBVDNA: 0.07</a:t>
            </a:r>
          </a:p>
        </p:txBody>
      </p:sp>
      <p:sp>
        <p:nvSpPr>
          <p:cNvPr id="83" name="Shape 83"/>
          <p:cNvSpPr/>
          <p:nvPr/>
        </p:nvSpPr>
        <p:spPr>
          <a:xfrm>
            <a:off x="3584612" y="405645"/>
            <a:ext cx="1472713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Cirrhosis:0.72</a:t>
            </a:r>
          </a:p>
        </p:txBody>
      </p:sp>
      <p:sp>
        <p:nvSpPr>
          <p:cNvPr id="84" name="Shape 84"/>
          <p:cNvSpPr/>
          <p:nvPr/>
        </p:nvSpPr>
        <p:spPr>
          <a:xfrm>
            <a:off x="5286204" y="397806"/>
            <a:ext cx="3212519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Microvascular_invasion : 0.16</a:t>
            </a:r>
          </a:p>
        </p:txBody>
      </p:sp>
      <p:sp>
        <p:nvSpPr>
          <p:cNvPr id="85" name="Shape 85"/>
          <p:cNvSpPr/>
          <p:nvPr/>
        </p:nvSpPr>
        <p:spPr>
          <a:xfrm>
            <a:off x="6135587" y="4148713"/>
            <a:ext cx="886181" cy="29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743481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743481"/>
                </a:solidFill>
              </a:rPr>
              <a:t>Outlier</a:t>
            </a:r>
          </a:p>
        </p:txBody>
      </p:sp>
      <p:graphicFrame>
        <p:nvGraphicFramePr>
          <p:cNvPr id="86" name="Table 86"/>
          <p:cNvGraphicFramePr/>
          <p:nvPr/>
        </p:nvGraphicFramePr>
        <p:xfrm>
          <a:off x="6045556" y="4548627"/>
          <a:ext cx="1065181" cy="11125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87077"/>
                <a:gridCol w="378104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CR+PR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SD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PD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4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87" name="Shape 87"/>
          <p:cNvSpPr/>
          <p:nvPr/>
        </p:nvSpPr>
        <p:spPr>
          <a:xfrm>
            <a:off x="5981698" y="5854460"/>
            <a:ext cx="1179447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AFP: 0.4349</a:t>
            </a:r>
          </a:p>
        </p:txBody>
      </p:sp>
      <p:pic>
        <p:nvPicPr>
          <p:cNvPr id="88" name="image5.png"/>
          <p:cNvPicPr/>
          <p:nvPr/>
        </p:nvPicPr>
        <p:blipFill>
          <a:blip r:embed="rId2">
            <a:extLst/>
          </a:blip>
          <a:srcRect l="6190" t="9524" r="20109" b="16044"/>
          <a:stretch>
            <a:fillRect/>
          </a:stretch>
        </p:blipFill>
        <p:spPr>
          <a:xfrm>
            <a:off x="1405617" y="4074457"/>
            <a:ext cx="4357992" cy="1030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6.png"/>
          <p:cNvPicPr/>
          <p:nvPr/>
        </p:nvPicPr>
        <p:blipFill>
          <a:blip r:embed="rId3">
            <a:extLst/>
          </a:blip>
          <a:srcRect l="6313" t="9303" r="19403" b="16264"/>
          <a:stretch>
            <a:fillRect/>
          </a:stretch>
        </p:blipFill>
        <p:spPr>
          <a:xfrm>
            <a:off x="1405617" y="5263696"/>
            <a:ext cx="4443273" cy="1042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7.png"/>
          <p:cNvPicPr/>
          <p:nvPr/>
        </p:nvPicPr>
        <p:blipFill>
          <a:blip r:embed="rId4">
            <a:extLst/>
          </a:blip>
          <a:srcRect l="6536" t="3068" r="31627" b="5710"/>
          <a:stretch>
            <a:fillRect/>
          </a:stretch>
        </p:blipFill>
        <p:spPr>
          <a:xfrm>
            <a:off x="809057" y="744105"/>
            <a:ext cx="1848256" cy="305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8.png"/>
          <p:cNvPicPr/>
          <p:nvPr/>
        </p:nvPicPr>
        <p:blipFill>
          <a:blip r:embed="rId5">
            <a:extLst/>
          </a:blip>
          <a:srcRect l="6339" t="2892" r="32022" b="5180"/>
          <a:stretch>
            <a:fillRect/>
          </a:stretch>
        </p:blipFill>
        <p:spPr>
          <a:xfrm>
            <a:off x="3338984" y="747607"/>
            <a:ext cx="1828234" cy="305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9.png"/>
          <p:cNvPicPr/>
          <p:nvPr/>
        </p:nvPicPr>
        <p:blipFill>
          <a:blip r:embed="rId6">
            <a:extLst/>
          </a:blip>
          <a:srcRect l="6339" t="3068" r="31627" b="5710"/>
          <a:stretch>
            <a:fillRect/>
          </a:stretch>
        </p:blipFill>
        <p:spPr>
          <a:xfrm>
            <a:off x="5848889" y="767137"/>
            <a:ext cx="1854160" cy="3058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40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Paper Introduction 2</a:t>
            </a:r>
          </a:p>
        </p:txBody>
      </p:sp>
      <p:grpSp>
        <p:nvGrpSpPr>
          <p:cNvPr id="385" name="Group 385"/>
          <p:cNvGrpSpPr/>
          <p:nvPr/>
        </p:nvGrpSpPr>
        <p:grpSpPr>
          <a:xfrm>
            <a:off x="478325" y="3745936"/>
            <a:ext cx="8198748" cy="2401988"/>
            <a:chOff x="0" y="0"/>
            <a:chExt cx="8198747" cy="2401986"/>
          </a:xfrm>
        </p:grpSpPr>
        <p:pic>
          <p:nvPicPr>
            <p:cNvPr id="383" name="image77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12434" y="0"/>
              <a:ext cx="4786313" cy="2401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image78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1999700"/>
              <a:ext cx="3453623" cy="312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6" name="image7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241" y="970037"/>
            <a:ext cx="4375776" cy="2748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8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0016" y="3483993"/>
            <a:ext cx="2957210" cy="23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41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651752" y="622569"/>
            <a:ext cx="3641784" cy="37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317500" indent="-317500">
              <a:buSzPct val="100000"/>
              <a:buFont typeface="Arial"/>
              <a:buChar char="•"/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000" b="1"/>
              <a:t>Multi-objective Optimization:</a:t>
            </a:r>
          </a:p>
        </p:txBody>
      </p:sp>
      <p:pic>
        <p:nvPicPr>
          <p:cNvPr id="391" name="image8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3912" y="1167926"/>
            <a:ext cx="2844901" cy="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876198" y="1935138"/>
            <a:ext cx="7820329" cy="61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b="1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Pareto Optimality</a:t>
            </a:r>
            <a:r>
              <a:rPr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solutions that cannot be improved in any of the objectives without degrading at least one of the other objectives</a:t>
            </a:r>
          </a:p>
        </p:txBody>
      </p:sp>
      <p:pic>
        <p:nvPicPr>
          <p:cNvPr id="393" name="image8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4166" y="2660072"/>
            <a:ext cx="3891977" cy="105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83.png" descr="http://upload.wikimedia.org/wikipedia/commons/thumb/b/b7/Front_pareto.svg/300px-Front_pareto.sv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752" y="3796034"/>
            <a:ext cx="3296058" cy="2472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8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2499" y="3721263"/>
            <a:ext cx="2075153" cy="262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42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398" name="image8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908" y="1080052"/>
            <a:ext cx="5230036" cy="173215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817122" y="573932"/>
            <a:ext cx="5642282" cy="372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317500" indent="-317500">
              <a:buSzPct val="100000"/>
              <a:buFont typeface="Arial"/>
              <a:buChar char="•"/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000" b="1"/>
              <a:t>Polyhedron(Simplex) in high-dimensional space:</a:t>
            </a:r>
          </a:p>
        </p:txBody>
      </p:sp>
      <p:pic>
        <p:nvPicPr>
          <p:cNvPr id="400" name="image8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7419" y="1332689"/>
            <a:ext cx="3103935" cy="97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8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122" y="3303513"/>
            <a:ext cx="2727241" cy="2677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8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7276" y="2954294"/>
            <a:ext cx="2077667" cy="3376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89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33211" y="3367894"/>
            <a:ext cx="2470320" cy="2448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43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406" name="image9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135" y="4038882"/>
            <a:ext cx="3089282" cy="238282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334388" y="430681"/>
            <a:ext cx="4200757" cy="37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2000" b="1" u="sng">
                <a:solidFill>
                  <a:srgbClr val="3857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</a:t>
            </a: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: Pareto Task Inference Method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831616" y="998122"/>
            <a:ext cx="2560198" cy="3015518"/>
            <a:chOff x="0" y="0"/>
            <a:chExt cx="2560196" cy="3015517"/>
          </a:xfrm>
        </p:grpSpPr>
        <p:grpSp>
          <p:nvGrpSpPr>
            <p:cNvPr id="411" name="Group 411"/>
            <p:cNvGrpSpPr/>
            <p:nvPr/>
          </p:nvGrpSpPr>
          <p:grpSpPr>
            <a:xfrm>
              <a:off x="0" y="0"/>
              <a:ext cx="2412461" cy="749031"/>
              <a:chOff x="0" y="0"/>
              <a:chExt cx="2412460" cy="749030"/>
            </a:xfrm>
          </p:grpSpPr>
          <p:sp>
            <p:nvSpPr>
              <p:cNvPr id="408" name="Shape 408"/>
              <p:cNvSpPr/>
              <p:nvPr/>
            </p:nvSpPr>
            <p:spPr>
              <a:xfrm>
                <a:off x="-1" y="-1"/>
                <a:ext cx="2412462" cy="749032"/>
              </a:xfrm>
              <a:prstGeom prst="rect">
                <a:avLst/>
              </a:prstGeom>
              <a:noFill/>
              <a:ln w="9525" cap="flat">
                <a:solidFill>
                  <a:srgbClr val="0000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pic>
            <p:nvPicPr>
              <p:cNvPr id="409" name="image91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9960" y="15505"/>
                <a:ext cx="2066046" cy="4187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0" name="image92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8328" y="355058"/>
                <a:ext cx="1717205" cy="327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4" name="Group 414"/>
            <p:cNvGrpSpPr/>
            <p:nvPr/>
          </p:nvGrpSpPr>
          <p:grpSpPr>
            <a:xfrm>
              <a:off x="7848" y="1123545"/>
              <a:ext cx="2552349" cy="749031"/>
              <a:chOff x="0" y="0"/>
              <a:chExt cx="2552348" cy="749030"/>
            </a:xfrm>
          </p:grpSpPr>
          <p:sp>
            <p:nvSpPr>
              <p:cNvPr id="412" name="Shape 412"/>
              <p:cNvSpPr/>
              <p:nvPr/>
            </p:nvSpPr>
            <p:spPr>
              <a:xfrm>
                <a:off x="0" y="0"/>
                <a:ext cx="2412461" cy="749031"/>
              </a:xfrm>
              <a:prstGeom prst="rect">
                <a:avLst/>
              </a:prstGeom>
              <a:noFill/>
              <a:ln w="9525" cap="flat">
                <a:solidFill>
                  <a:srgbClr val="0000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32432" y="112905"/>
                <a:ext cx="2519917" cy="467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 lvl="0"/>
                <a:r>
                  <a:rPr sz="1400">
                    <a:latin typeface="Consolas"/>
                    <a:ea typeface="Consolas"/>
                    <a:cs typeface="Consolas"/>
                    <a:sym typeface="Consolas"/>
                  </a:rPr>
                  <a:t>Detect low-dim polytope </a:t>
                </a:r>
                <a:endParaRPr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  <a:p>
                <a:pPr lvl="0"/>
                <a:r>
                  <a:rPr sz="1400">
                    <a:latin typeface="Consolas"/>
                    <a:ea typeface="Consolas"/>
                    <a:cs typeface="Consolas"/>
                    <a:sym typeface="Consolas"/>
                  </a:rPr>
                  <a:t>and archetypes(</a:t>
                </a:r>
                <a:r>
                  <a:rPr sz="1400" b="1" u="sng">
                    <a:solidFill>
                      <a:srgbClr val="38572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PHCA</a:t>
                </a:r>
                <a:r>
                  <a:rPr sz="1400"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7848" y="2266487"/>
              <a:ext cx="2456408" cy="749031"/>
              <a:chOff x="0" y="0"/>
              <a:chExt cx="2456407" cy="749030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0" y="0"/>
                <a:ext cx="2412461" cy="749031"/>
              </a:xfrm>
              <a:prstGeom prst="rect">
                <a:avLst/>
              </a:prstGeom>
              <a:noFill/>
              <a:ln w="9525" cap="flat">
                <a:solidFill>
                  <a:srgbClr val="0000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latin typeface="ＭＳ Ｐゴシック"/>
                    <a:ea typeface="ＭＳ Ｐゴシック"/>
                    <a:cs typeface="ＭＳ Ｐゴシック"/>
                    <a:sym typeface="ＭＳ Ｐゴシック"/>
                  </a:defRPr>
                </a:pPr>
                <a:endParaRPr/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34247" y="112905"/>
                <a:ext cx="2422161" cy="467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 lvl="0"/>
                <a:r>
                  <a:rPr sz="1400">
                    <a:latin typeface="Consolas"/>
                    <a:ea typeface="Consolas"/>
                    <a:cs typeface="Consolas"/>
                    <a:sym typeface="Consolas"/>
                  </a:rPr>
                  <a:t>Test features enriched </a:t>
                </a:r>
                <a:endParaRPr>
                  <a:latin typeface="ＭＳ Ｐゴシック"/>
                  <a:ea typeface="ＭＳ Ｐゴシック"/>
                  <a:cs typeface="ＭＳ Ｐゴシック"/>
                  <a:sym typeface="ＭＳ Ｐゴシック"/>
                </a:endParaRPr>
              </a:p>
              <a:p>
                <a:pPr lvl="0"/>
                <a:r>
                  <a:rPr sz="1400">
                    <a:latin typeface="Consolas"/>
                    <a:ea typeface="Consolas"/>
                    <a:cs typeface="Consolas"/>
                    <a:sym typeface="Consolas"/>
                  </a:rPr>
                  <a:t>at archetypes</a:t>
                </a:r>
              </a:p>
            </p:txBody>
          </p:sp>
        </p:grpSp>
        <p:sp>
          <p:nvSpPr>
            <p:cNvPr id="418" name="Shape 418"/>
            <p:cNvSpPr/>
            <p:nvPr/>
          </p:nvSpPr>
          <p:spPr>
            <a:xfrm>
              <a:off x="1206230" y="749030"/>
              <a:ext cx="1" cy="374516"/>
            </a:xfrm>
            <a:prstGeom prst="line">
              <a:avLst/>
            </a:prstGeom>
            <a:noFill/>
            <a:ln w="12700" cap="flat">
              <a:solidFill>
                <a:srgbClr val="0000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1190013" y="1886185"/>
              <a:ext cx="1" cy="355060"/>
            </a:xfrm>
            <a:prstGeom prst="line">
              <a:avLst/>
            </a:prstGeom>
            <a:noFill/>
            <a:ln w="12700" cap="flat">
              <a:solidFill>
                <a:srgbClr val="0000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pic>
        <p:nvPicPr>
          <p:cNvPr id="421" name="image9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6744" y="1110117"/>
            <a:ext cx="4737847" cy="506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44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424" name="image9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775" y="2449116"/>
            <a:ext cx="3120048" cy="1760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9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732" y="2694833"/>
            <a:ext cx="2634053" cy="151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9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9785" y="4468846"/>
            <a:ext cx="3269039" cy="1717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9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78824" y="2714125"/>
            <a:ext cx="2485799" cy="1289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98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09785" y="596708"/>
            <a:ext cx="3021365" cy="1592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99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5732" y="580245"/>
            <a:ext cx="2423424" cy="1988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5</a:t>
            </a:fld>
            <a:endParaRPr sz="1200" b="1">
              <a:solidFill>
                <a:srgbClr val="888888"/>
              </a:solidFill>
            </a:endParaRPr>
          </a:p>
        </p:txBody>
      </p:sp>
      <p:graphicFrame>
        <p:nvGraphicFramePr>
          <p:cNvPr id="95" name="Table 95"/>
          <p:cNvGraphicFramePr/>
          <p:nvPr/>
        </p:nvGraphicFramePr>
        <p:xfrm>
          <a:off x="6064525" y="3802703"/>
          <a:ext cx="2729278" cy="1854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33942"/>
                <a:gridCol w="661481"/>
                <a:gridCol w="476655"/>
                <a:gridCol w="4572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BCLC_Stage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CR+PR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SD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PD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3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11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3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5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25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8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17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6" name="image10.png"/>
          <p:cNvPicPr/>
          <p:nvPr/>
        </p:nvPicPr>
        <p:blipFill>
          <a:blip r:embed="rId2">
            <a:extLst/>
          </a:blip>
          <a:srcRect l="6212" t="6804" r="20586" b="13659"/>
          <a:stretch>
            <a:fillRect/>
          </a:stretch>
        </p:blipFill>
        <p:spPr>
          <a:xfrm>
            <a:off x="457197" y="1475598"/>
            <a:ext cx="3433865" cy="1167147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985022" y="2774320"/>
            <a:ext cx="2352510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Tumor size(Avg) : 0.004</a:t>
            </a:r>
          </a:p>
        </p:txBody>
      </p:sp>
      <p:pic>
        <p:nvPicPr>
          <p:cNvPr id="98" name="image11.png"/>
          <p:cNvPicPr/>
          <p:nvPr/>
        </p:nvPicPr>
        <p:blipFill>
          <a:blip r:embed="rId3">
            <a:extLst/>
          </a:blip>
          <a:srcRect l="6370" t="8045" r="20949" b="14078"/>
          <a:stretch>
            <a:fillRect/>
          </a:stretch>
        </p:blipFill>
        <p:spPr>
          <a:xfrm>
            <a:off x="387117" y="3851831"/>
            <a:ext cx="3503946" cy="10349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347526" y="5046295"/>
            <a:ext cx="1570469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Tumor Num: 0.19</a:t>
            </a:r>
          </a:p>
        </p:txBody>
      </p:sp>
      <p:sp>
        <p:nvSpPr>
          <p:cNvPr id="100" name="Shape 100"/>
          <p:cNvSpPr/>
          <p:nvPr/>
        </p:nvSpPr>
        <p:spPr>
          <a:xfrm>
            <a:off x="6562439" y="3245928"/>
            <a:ext cx="1961489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BCLC Stage: 0.00141</a:t>
            </a:r>
          </a:p>
        </p:txBody>
      </p:sp>
      <p:pic>
        <p:nvPicPr>
          <p:cNvPr id="101" name="image12.png"/>
          <p:cNvPicPr/>
          <p:nvPr/>
        </p:nvPicPr>
        <p:blipFill>
          <a:blip r:embed="rId4">
            <a:extLst/>
          </a:blip>
          <a:srcRect l="7421" t="3246" r="40875" b="5532"/>
          <a:stretch>
            <a:fillRect/>
          </a:stretch>
        </p:blipFill>
        <p:spPr>
          <a:xfrm>
            <a:off x="3929974" y="880350"/>
            <a:ext cx="1984445" cy="503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6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661480" y="476655"/>
            <a:ext cx="6833701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2400" b="1">
                <a:latin typeface="Times New Roman"/>
                <a:ea typeface="Times New Roman"/>
                <a:cs typeface="Times New Roman"/>
                <a:sym typeface="Times New Roman"/>
              </a:rPr>
              <a:t>Leave-one-out Bootstrap Strategy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（</a:t>
            </a:r>
            <a:r>
              <a:rPr sz="2400" b="1">
                <a:latin typeface="Times New Roman"/>
                <a:ea typeface="Times New Roman"/>
                <a:cs typeface="Times New Roman"/>
                <a:sym typeface="Times New Roman"/>
              </a:rPr>
              <a:t>.632 estimator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）</a:t>
            </a:r>
            <a:r>
              <a:rPr sz="2400" b="1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pic>
        <p:nvPicPr>
          <p:cNvPr id="105" name="image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4125" y="1166609"/>
            <a:ext cx="4095750" cy="847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9297" y="2014334"/>
            <a:ext cx="3086101" cy="5143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7" name="Table 107"/>
          <p:cNvGraphicFramePr/>
          <p:nvPr/>
        </p:nvGraphicFramePr>
        <p:xfrm>
          <a:off x="1290777" y="3109067"/>
          <a:ext cx="6096000" cy="24574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096000"/>
              </a:tblGrid>
              <a:tr h="54483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For every sample</a:t>
                      </a:r>
                      <a:r>
                        <a:rPr sz="1600" b="1">
                          <a:latin typeface="Consolas"/>
                          <a:ea typeface="Consolas"/>
                          <a:cs typeface="Consolas"/>
                        </a:rPr>
                        <a:t>: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54483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1. leave it out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</a:tcPr>
                </a:tc>
              </a:tr>
              <a:tr h="54483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2. bootstrap </a:t>
                      </a:r>
                      <a:r>
                        <a:rPr sz="1600" b="1">
                          <a:solidFill>
                            <a:srgbClr val="385724"/>
                          </a:solidFill>
                          <a:latin typeface="Consolas"/>
                          <a:ea typeface="Consolas"/>
                          <a:cs typeface="Consolas"/>
                        </a:rPr>
                        <a:t>balanced samples(100)</a:t>
                      </a: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 from each class of remaining samples</a:t>
                      </a:r>
                      <a:r>
                        <a:rPr sz="1600" b="1">
                          <a:solidFill>
                            <a:srgbClr val="385724"/>
                          </a:solidFill>
                          <a:latin typeface="Consolas"/>
                          <a:ea typeface="Consolas"/>
                          <a:cs typeface="Consolas"/>
                        </a:rPr>
                        <a:t>(30*3) </a:t>
                      </a:r>
                      <a:r>
                        <a:rPr sz="1600" b="1" u="sng">
                          <a:solidFill>
                            <a:srgbClr val="385724"/>
                          </a:solidFill>
                          <a:latin typeface="Consolas"/>
                          <a:ea typeface="Consolas"/>
                          <a:cs typeface="Consolas"/>
                        </a:rPr>
                        <a:t>=&gt;8600 bootstrap samples</a:t>
                      </a:r>
                      <a:endParaRPr sz="1600" u="sng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lvl="2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(</a:t>
                      </a:r>
                      <a:r>
                        <a:rPr sz="1600" b="1" u="sng">
                          <a:solidFill>
                            <a:srgbClr val="385724"/>
                          </a:solidFill>
                          <a:latin typeface="Consolas"/>
                          <a:ea typeface="Consolas"/>
                          <a:cs typeface="Consolas"/>
                        </a:rPr>
                        <a:t>leave-one-out cv.glmenet </a:t>
                      </a: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to choose the best lambda)</a:t>
                      </a:r>
                      <a:endParaRPr sz="1200" b="1">
                        <a:sym typeface="Helvetica Neue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483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Consolas"/>
                          <a:ea typeface="Consolas"/>
                          <a:cs typeface="Consolas"/>
                        </a:rPr>
                        <a:t>3. compute mean error for this sample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7</a:t>
            </a:fld>
            <a:endParaRPr sz="1200" b="1">
              <a:solidFill>
                <a:srgbClr val="888888"/>
              </a:solidFill>
            </a:endParaRPr>
          </a:p>
        </p:txBody>
      </p:sp>
      <p:pic>
        <p:nvPicPr>
          <p:cNvPr id="110" name="image15.png"/>
          <p:cNvPicPr/>
          <p:nvPr/>
        </p:nvPicPr>
        <p:blipFill>
          <a:blip r:embed="rId2">
            <a:extLst/>
          </a:blip>
          <a:srcRect r="22262" b="9056"/>
          <a:stretch>
            <a:fillRect/>
          </a:stretch>
        </p:blipFill>
        <p:spPr>
          <a:xfrm>
            <a:off x="248632" y="423904"/>
            <a:ext cx="2696156" cy="292241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1" name="Table 111"/>
          <p:cNvGraphicFramePr/>
          <p:nvPr/>
        </p:nvGraphicFramePr>
        <p:xfrm>
          <a:off x="2944786" y="1313233"/>
          <a:ext cx="5985200" cy="127551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98520"/>
                <a:gridCol w="598520"/>
                <a:gridCol w="598520"/>
                <a:gridCol w="598520"/>
                <a:gridCol w="598520"/>
                <a:gridCol w="598520"/>
                <a:gridCol w="598520"/>
                <a:gridCol w="598520"/>
                <a:gridCol w="598520"/>
                <a:gridCol w="598520"/>
              </a:tblGrid>
              <a:tr h="904671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Sex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Age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RT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AFP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HBV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size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num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Cirrhosis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MI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BCLC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90.6%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91.1%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49.2%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75%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70%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90.9%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92.7%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44.3%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44.9%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200" b="1">
                          <a:latin typeface="Consolas"/>
                          <a:ea typeface="Consolas"/>
                          <a:cs typeface="Consolas"/>
                        </a:rPr>
                        <a:t>99.5%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12" name="image16.png"/>
          <p:cNvPicPr/>
          <p:nvPr/>
        </p:nvPicPr>
        <p:blipFill>
          <a:blip r:embed="rId3">
            <a:extLst/>
          </a:blip>
          <a:srcRect r="22566" b="8726"/>
          <a:stretch>
            <a:fillRect/>
          </a:stretch>
        </p:blipFill>
        <p:spPr>
          <a:xfrm>
            <a:off x="248633" y="3346313"/>
            <a:ext cx="2696155" cy="29445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3083667" y="3482499"/>
            <a:ext cx="3232308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//Only use Sex,Age,size,num,BCLC</a:t>
            </a:r>
          </a:p>
        </p:txBody>
      </p:sp>
      <p:sp>
        <p:nvSpPr>
          <p:cNvPr id="114" name="Shape 114"/>
          <p:cNvSpPr/>
          <p:nvPr/>
        </p:nvSpPr>
        <p:spPr>
          <a:xfrm>
            <a:off x="3083667" y="5983065"/>
            <a:ext cx="2059245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400"/>
              <a:t>// mean error: 46.9%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8278838" y="6293673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8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628650" y="1224950"/>
            <a:ext cx="7886700" cy="56330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b="1" u="sng">
                <a:solidFill>
                  <a:srgbClr val="002060"/>
                </a:solidFill>
              </a:rPr>
              <a:t> Preserve only significantly mutated genes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002060"/>
              </a:solidFill>
            </a:endParaRPr>
          </a:p>
          <a:p>
            <a:pPr lvl="1">
              <a:buFont typeface="Arial"/>
              <a:defRPr sz="1800">
                <a:solidFill>
                  <a:srgbClr val="000000"/>
                </a:solidFill>
              </a:defRPr>
            </a:pPr>
            <a:r>
              <a:rPr sz="2000" b="1" u="sng">
                <a:solidFill>
                  <a:srgbClr val="385724"/>
                </a:solidFill>
              </a:rPr>
              <a:t>MutSigCV</a:t>
            </a:r>
            <a:r>
              <a:rPr sz="2000">
                <a:solidFill>
                  <a:srgbClr val="002060"/>
                </a:solidFill>
              </a:rPr>
              <a:t>: p.values &lt; 0.01 =&gt; remain 68 genes</a:t>
            </a:r>
          </a:p>
        </p:txBody>
      </p: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666223" y="0"/>
            <a:ext cx="4581705" cy="106968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48235"/>
                </a:solidFill>
              </a:rPr>
              <a:t>Feature Selection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814269" y="1911292"/>
            <a:ext cx="7434083" cy="2544927"/>
            <a:chOff x="0" y="0"/>
            <a:chExt cx="7434081" cy="2544926"/>
          </a:xfrm>
        </p:grpSpPr>
        <p:grpSp>
          <p:nvGrpSpPr>
            <p:cNvPr id="122" name="Group 122"/>
            <p:cNvGrpSpPr/>
            <p:nvPr/>
          </p:nvGrpSpPr>
          <p:grpSpPr>
            <a:xfrm>
              <a:off x="-1" y="0"/>
              <a:ext cx="7434084" cy="2109153"/>
              <a:chOff x="0" y="0"/>
              <a:chExt cx="7434082" cy="2109152"/>
            </a:xfrm>
          </p:grpSpPr>
          <p:pic>
            <p:nvPicPr>
              <p:cNvPr id="119" name="image1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376806" y="794702"/>
                <a:ext cx="1057276" cy="13144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" name="image17.png"/>
              <p:cNvPicPr/>
              <p:nvPr/>
            </p:nvPicPr>
            <p:blipFill>
              <a:blip r:embed="rId3">
                <a:extLst/>
              </a:blip>
              <a:srcRect l="3839" t="16553" r="6869" b="20416"/>
              <a:stretch>
                <a:fillRect/>
              </a:stretch>
            </p:blipFill>
            <p:spPr>
              <a:xfrm>
                <a:off x="254194" y="-1"/>
                <a:ext cx="5975927" cy="21091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1" name="Shape 121"/>
              <p:cNvSpPr/>
              <p:nvPr/>
            </p:nvSpPr>
            <p:spPr>
              <a:xfrm rot="10800000">
                <a:off x="-1" y="570006"/>
                <a:ext cx="276998" cy="1309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200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No. of patients</a:t>
                </a:r>
              </a:p>
            </p:txBody>
          </p:sp>
        </p:grpSp>
        <p:sp>
          <p:nvSpPr>
            <p:cNvPr id="123" name="Shape 123"/>
            <p:cNvSpPr/>
            <p:nvPr/>
          </p:nvSpPr>
          <p:spPr>
            <a:xfrm rot="5400000">
              <a:off x="1712639" y="1813701"/>
              <a:ext cx="45721" cy="65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417"/>
                    <a:pt x="10800" y="931"/>
                  </a:cubicBezTo>
                  <a:lnTo>
                    <a:pt x="10800" y="9869"/>
                  </a:lnTo>
                  <a:cubicBezTo>
                    <a:pt x="10800" y="10383"/>
                    <a:pt x="15635" y="10800"/>
                    <a:pt x="21600" y="10800"/>
                  </a:cubicBezTo>
                  <a:cubicBezTo>
                    <a:pt x="15635" y="10800"/>
                    <a:pt x="10800" y="11217"/>
                    <a:pt x="10800" y="11731"/>
                  </a:cubicBezTo>
                  <a:lnTo>
                    <a:pt x="10800" y="20669"/>
                  </a:lnTo>
                  <a:cubicBezTo>
                    <a:pt x="10800" y="21183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3672859" y="1587647"/>
              <a:ext cx="76621" cy="1104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417"/>
                    <a:pt x="10800" y="931"/>
                  </a:cubicBezTo>
                  <a:lnTo>
                    <a:pt x="10800" y="9869"/>
                  </a:lnTo>
                  <a:cubicBezTo>
                    <a:pt x="10800" y="10383"/>
                    <a:pt x="15635" y="10800"/>
                    <a:pt x="21600" y="10800"/>
                  </a:cubicBezTo>
                  <a:cubicBezTo>
                    <a:pt x="15635" y="10800"/>
                    <a:pt x="10800" y="11217"/>
                    <a:pt x="10800" y="11731"/>
                  </a:cubicBezTo>
                  <a:lnTo>
                    <a:pt x="10800" y="20669"/>
                  </a:lnTo>
                  <a:cubicBezTo>
                    <a:pt x="10800" y="21183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337789" y="2246915"/>
              <a:ext cx="3008867" cy="298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600"/>
                <a:t>Only one mutation happened</a:t>
              </a:r>
            </a:p>
          </p:txBody>
        </p:sp>
      </p:grpSp>
      <p:sp>
        <p:nvSpPr>
          <p:cNvPr id="127" name="Shape 127"/>
          <p:cNvSpPr/>
          <p:nvPr/>
        </p:nvSpPr>
        <p:spPr>
          <a:xfrm>
            <a:off x="5247928" y="4190358"/>
            <a:ext cx="3120587" cy="24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1200"/>
              <a:t>// Fisher’s exact test for each gene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sldNum" sz="quarter" idx="4294967295"/>
          </p:nvPr>
        </p:nvSpPr>
        <p:spPr>
          <a:xfrm>
            <a:off x="8270213" y="6310926"/>
            <a:ext cx="382082" cy="27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200" b="1">
                <a:solidFill>
                  <a:srgbClr val="888888"/>
                </a:solidFill>
              </a:rPr>
              <a:t>9</a:t>
            </a:fld>
            <a:endParaRPr sz="1200" b="1">
              <a:solidFill>
                <a:srgbClr val="888888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661480" y="476655"/>
            <a:ext cx="6013360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400" b="1"/>
              <a:t>Leave-one-out Bootstrap Strategy of LASSO:</a:t>
            </a:r>
          </a:p>
        </p:txBody>
      </p:sp>
      <p:pic>
        <p:nvPicPr>
          <p:cNvPr id="131" name="image18.png"/>
          <p:cNvPicPr/>
          <p:nvPr/>
        </p:nvPicPr>
        <p:blipFill>
          <a:blip r:embed="rId2">
            <a:extLst/>
          </a:blip>
          <a:srcRect l="2848" t="2948" r="29460" b="10251"/>
          <a:stretch>
            <a:fillRect/>
          </a:stretch>
        </p:blipFill>
        <p:spPr>
          <a:xfrm>
            <a:off x="428078" y="1124639"/>
            <a:ext cx="2641127" cy="49459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" name="Group 140"/>
          <p:cNvGrpSpPr/>
          <p:nvPr/>
        </p:nvGrpSpPr>
        <p:grpSpPr>
          <a:xfrm>
            <a:off x="3069203" y="2055391"/>
            <a:ext cx="5697344" cy="3796611"/>
            <a:chOff x="0" y="0"/>
            <a:chExt cx="5697342" cy="3796610"/>
          </a:xfrm>
        </p:grpSpPr>
        <p:pic>
          <p:nvPicPr>
            <p:cNvPr id="132" name="image19.png"/>
            <p:cNvPicPr/>
            <p:nvPr/>
          </p:nvPicPr>
          <p:blipFill>
            <a:blip r:embed="rId3">
              <a:extLst/>
            </a:blip>
            <a:srcRect b="8356"/>
            <a:stretch>
              <a:fillRect/>
            </a:stretch>
          </p:blipFill>
          <p:spPr>
            <a:xfrm>
              <a:off x="0" y="0"/>
              <a:ext cx="5697343" cy="379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Shape 133"/>
            <p:cNvSpPr/>
            <p:nvPr/>
          </p:nvSpPr>
          <p:spPr>
            <a:xfrm>
              <a:off x="800260" y="69368"/>
              <a:ext cx="397404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APC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3706388" y="186151"/>
              <a:ext cx="788426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POUF5F1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534265" y="172371"/>
              <a:ext cx="592915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CSMD3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962615" y="233208"/>
              <a:ext cx="495160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BCL3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264220" y="373738"/>
              <a:ext cx="495160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YAP1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5174561" y="669643"/>
              <a:ext cx="495160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TP53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4622992" y="833913"/>
              <a:ext cx="592915" cy="264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/>
              </a:pPr>
              <a:r>
                <a:rPr sz="1400"/>
                <a:t>CRTC1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1083</Words>
  <Application>Microsoft Office PowerPoint</Application>
  <PresentationFormat>全屏显示(4:3)</PresentationFormat>
  <Paragraphs>439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Helvetica Neue</vt:lpstr>
      <vt:lpstr>ＭＳ Ｐゴシック</vt:lpstr>
      <vt:lpstr>Arial</vt:lpstr>
      <vt:lpstr>Consolas</vt:lpstr>
      <vt:lpstr>Helvetica</vt:lpstr>
      <vt:lpstr>Times New Roman</vt:lpstr>
      <vt:lpstr>Wingdings</vt:lpstr>
      <vt:lpstr>Default</vt:lpstr>
      <vt:lpstr>HCC Exome Sequencing Data Analysis</vt:lpstr>
      <vt:lpstr>Overview</vt:lpstr>
      <vt:lpstr>Clinical Information</vt:lpstr>
      <vt:lpstr>PowerPoint 演示文稿</vt:lpstr>
      <vt:lpstr>PowerPoint 演示文稿</vt:lpstr>
      <vt:lpstr>PowerPoint 演示文稿</vt:lpstr>
      <vt:lpstr>PowerPoint 演示文稿</vt:lpstr>
      <vt:lpstr>Feature Selection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 Introduction</vt:lpstr>
      <vt:lpstr>PowerPoint 演示文稿</vt:lpstr>
      <vt:lpstr>Why system genomics approaches?</vt:lpstr>
      <vt:lpstr>PowerPoint 演示文稿</vt:lpstr>
      <vt:lpstr>PowerPoint 演示文稿</vt:lpstr>
      <vt:lpstr>PowerPoint 演示文稿</vt:lpstr>
      <vt:lpstr>Key Points</vt:lpstr>
      <vt:lpstr>3.  Density-based Cluster Analysis</vt:lpstr>
      <vt:lpstr>General Overview of Cluster Analysis</vt:lpstr>
      <vt:lpstr>Basic Clustering Methods</vt:lpstr>
      <vt:lpstr>Density-based Clustering</vt:lpstr>
      <vt:lpstr>1. DBSCAN</vt:lpstr>
      <vt:lpstr>PowerPoint 演示文稿</vt:lpstr>
      <vt:lpstr>2. OPTICS</vt:lpstr>
      <vt:lpstr>PowerPoint 演示文稿</vt:lpstr>
      <vt:lpstr>3. DENCLUE</vt:lpstr>
      <vt:lpstr>4. Paper Introduction</vt:lpstr>
      <vt:lpstr>PowerPoint 演示文稿</vt:lpstr>
      <vt:lpstr>PowerPoint 演示文稿</vt:lpstr>
      <vt:lpstr>5. t-SNE</vt:lpstr>
      <vt:lpstr>PowerPoint 演示文稿</vt:lpstr>
      <vt:lpstr>Paper Introduction 1</vt:lpstr>
      <vt:lpstr>PowerPoint 演示文稿</vt:lpstr>
      <vt:lpstr>PowerPoint 演示文稿</vt:lpstr>
      <vt:lpstr>Paper Introduction 2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 HCC Exome Sequencing Data Analysis</dc:title>
  <cp:lastModifiedBy>王东方</cp:lastModifiedBy>
  <cp:revision>10</cp:revision>
  <dcterms:modified xsi:type="dcterms:W3CDTF">2015-05-12T02:26:22Z</dcterms:modified>
</cp:coreProperties>
</file>